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notesMasterIdLst>
    <p:notesMasterId r:id="rId19"/>
  </p:notesMasterIdLst>
  <p:handoutMasterIdLst>
    <p:handoutMasterId r:id="rId20"/>
  </p:handoutMasterIdLst>
  <p:sldIdLst>
    <p:sldId id="256" r:id="rId2"/>
    <p:sldId id="268" r:id="rId3"/>
    <p:sldId id="290" r:id="rId4"/>
    <p:sldId id="269" r:id="rId5"/>
    <p:sldId id="266" r:id="rId6"/>
    <p:sldId id="274" r:id="rId7"/>
    <p:sldId id="281" r:id="rId8"/>
    <p:sldId id="267" r:id="rId9"/>
    <p:sldId id="257" r:id="rId10"/>
    <p:sldId id="275" r:id="rId11"/>
    <p:sldId id="288" r:id="rId12"/>
    <p:sldId id="276" r:id="rId13"/>
    <p:sldId id="270" r:id="rId14"/>
    <p:sldId id="272" r:id="rId15"/>
    <p:sldId id="273" r:id="rId16"/>
    <p:sldId id="258" r:id="rId17"/>
    <p:sldId id="291" r:id="rId18"/>
  </p:sldIdLst>
  <p:sldSz cx="9144000" cy="6858000" type="screen4x3"/>
  <p:notesSz cx="6858000" cy="9180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9900"/>
    <a:srgbClr val="FF9900"/>
    <a:srgbClr val="2DA806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25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962" y="-96"/>
      </p:cViewPr>
      <p:guideLst>
        <p:guide orient="horz" pos="2892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54506EB7-5DC3-40B1-AF75-0B17DE27DFE8}" type="slidenum">
              <a:rPr lang="en-US" altLang="es-ES_tradnl"/>
              <a:pPr/>
              <a:t>‹#›</a:t>
            </a:fld>
            <a:endParaRPr lang="en-US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s-ES_trad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4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_tradnl" noProof="0" smtClean="0"/>
              <a:t>Click to edit Master text styles</a:t>
            </a:r>
          </a:p>
          <a:p>
            <a:pPr lvl="1"/>
            <a:r>
              <a:rPr lang="en-US" altLang="es-ES_tradnl" noProof="0" smtClean="0"/>
              <a:t>Second level</a:t>
            </a:r>
          </a:p>
          <a:p>
            <a:pPr lvl="2"/>
            <a:r>
              <a:rPr lang="en-US" altLang="es-ES_tradnl" noProof="0" smtClean="0"/>
              <a:t>Third level</a:t>
            </a:r>
          </a:p>
          <a:p>
            <a:pPr lvl="3"/>
            <a:r>
              <a:rPr lang="en-US" altLang="es-ES_tradnl" noProof="0" smtClean="0"/>
              <a:t>Fourth level</a:t>
            </a:r>
          </a:p>
          <a:p>
            <a:pPr lvl="4"/>
            <a:r>
              <a:rPr lang="en-US" altLang="es-ES_tradnl" noProof="0" smtClean="0"/>
              <a:t>Fifth level</a:t>
            </a:r>
          </a:p>
        </p:txBody>
      </p:sp>
      <p:sp>
        <p:nvSpPr>
          <p:cNvPr id="154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54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F204BAAA-9D27-4A12-A042-47C14F32FCF7}" type="slidenum">
              <a:rPr lang="en-US" altLang="es-ES_tradnl"/>
              <a:pPr/>
              <a:t>‹#›</a:t>
            </a:fld>
            <a:endParaRPr lang="en-US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FD7A3D8-A953-4F40-8173-0115224B0A23}" type="slidenum">
              <a:rPr lang="en-US" altLang="es-ES_tradnl"/>
              <a:pPr/>
              <a:t>14</a:t>
            </a:fld>
            <a:endParaRPr lang="en-US" altLang="es-ES_tradnl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_tradnl" alt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45C39B-4519-4F0B-849D-2EE64D93E30F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5A3596-6B42-4E25-9B38-075CE283EB7C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CC012-60C4-4D37-91BA-65877C2191AA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80F6F4-6652-43DE-9964-79774879B772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E192BA4-61E7-4C87-B38B-9ADB934F353A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42464C-B07A-475B-966E-C9B0573540A6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B9A90F-2594-45A1-B8C2-1AC5C5AD1895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F9980F-FD2F-4FC8-87B8-3B9635DB5E9A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5D1E1CD-493D-4DC4-9D0F-157C643C800B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0E6AFB-1E81-4BEF-8511-0C904D6E05AB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DB54A-BBE5-491A-B6ED-975120A550BC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 altLang="es-ES_tradnl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038D3CE-2A3B-4AAF-8427-F03FBA348DBC}" type="slidenum">
              <a:rPr lang="en-US" altLang="es-ES_tradnl" smtClean="0"/>
              <a:pPr/>
              <a:t>‹#›</a:t>
            </a:fld>
            <a:endParaRPr lang="en-US" altLang="es-ES_tradnl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1828800"/>
            <a:ext cx="6781800" cy="1889125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s-ES_tradnl" sz="4000" dirty="0" smtClean="0"/>
              <a:t>El </a:t>
            </a:r>
            <a:r>
              <a:rPr lang="en-US" altLang="es-ES_tradnl" sz="4000" dirty="0" err="1" smtClean="0"/>
              <a:t>proceso</a:t>
            </a:r>
            <a:r>
              <a:rPr lang="en-US" altLang="es-ES_tradnl" sz="4000" dirty="0" smtClean="0"/>
              <a:t> de </a:t>
            </a:r>
            <a:br>
              <a:rPr lang="en-US" altLang="es-ES_tradnl" sz="4000" dirty="0" smtClean="0"/>
            </a:br>
            <a:r>
              <a:rPr lang="en-US" altLang="es-ES_tradnl" sz="4000" dirty="0" smtClean="0"/>
              <a:t>re-</a:t>
            </a:r>
            <a:r>
              <a:rPr lang="en-US" altLang="es-ES_tradnl" sz="4000" dirty="0" err="1" smtClean="0"/>
              <a:t>acreditaci</a:t>
            </a:r>
            <a:r>
              <a:rPr lang="en-US" altLang="es-ES_tradnl" sz="4000" dirty="0" err="1" smtClean="0">
                <a:cs typeface="Arial" panose="020B0604020202020204" pitchFamily="34" charset="0"/>
              </a:rPr>
              <a:t>ón</a:t>
            </a:r>
            <a:r>
              <a:rPr lang="en-US" altLang="es-ES_tradnl" sz="4000" dirty="0" smtClean="0">
                <a:cs typeface="Arial" panose="020B0604020202020204" pitchFamily="34" charset="0"/>
              </a:rPr>
              <a:t> </a:t>
            </a:r>
            <a:r>
              <a:rPr lang="en-US" altLang="es-ES_tradnl" sz="4000" smtClean="0">
                <a:cs typeface="Arial" panose="020B0604020202020204" pitchFamily="34" charset="0"/>
              </a:rPr>
              <a:t>por </a:t>
            </a:r>
            <a:r>
              <a:rPr lang="en-US" altLang="es-ES_tradnl" sz="4000" dirty="0" smtClean="0">
                <a:cs typeface="Arial" panose="020B0604020202020204" pitchFamily="34" charset="0"/>
              </a:rPr>
              <a:t>Middle States Commission on Higher Education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648200"/>
            <a:ext cx="6400800" cy="9144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en-US" altLang="es-ES_tradnl" sz="1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s-ES_tradnl" sz="1800" dirty="0" smtClean="0"/>
              <a:t>Dr. José  A. </a:t>
            </a:r>
            <a:r>
              <a:rPr lang="en-US" altLang="es-ES_tradnl" sz="1800" dirty="0" err="1" smtClean="0"/>
              <a:t>Ramírez</a:t>
            </a:r>
            <a:r>
              <a:rPr lang="en-US" altLang="es-ES_tradnl" sz="1800" dirty="0" smtClean="0"/>
              <a:t> Figueroa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s-ES_tradnl" sz="1800" dirty="0" err="1" smtClean="0"/>
              <a:t>Vicepresidente</a:t>
            </a:r>
            <a:r>
              <a:rPr lang="en-US" altLang="es-ES_tradnl" sz="1800" dirty="0" smtClean="0"/>
              <a:t> de </a:t>
            </a:r>
            <a:r>
              <a:rPr lang="en-US" altLang="es-ES_tradnl" sz="1800" dirty="0" err="1" smtClean="0"/>
              <a:t>Asuntos</a:t>
            </a:r>
            <a:r>
              <a:rPr lang="en-US" altLang="es-ES_tradnl" sz="1800" dirty="0" smtClean="0"/>
              <a:t> </a:t>
            </a:r>
            <a:r>
              <a:rPr lang="en-US" altLang="es-ES_tradnl" sz="1800" dirty="0" err="1" smtClean="0"/>
              <a:t>Académicos</a:t>
            </a:r>
            <a:r>
              <a:rPr lang="en-US" altLang="es-ES_tradnl" sz="1800" dirty="0" smtClean="0"/>
              <a:t> y </a:t>
            </a:r>
            <a:r>
              <a:rPr lang="en-US" altLang="es-ES_tradnl" sz="1800" dirty="0" err="1" smtClean="0"/>
              <a:t>Estudiantiles</a:t>
            </a:r>
            <a:endParaRPr lang="en-US" altLang="es-ES_tradnl" sz="18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n-US" altLang="es-ES_tradnl" sz="1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s-ES_tradnl" sz="1800" dirty="0" smtClean="0"/>
              <a:t>AMERICAN UNIVERSITY OF PUERTO RICO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s-ES_tradnl" sz="1800" dirty="0" smtClean="0"/>
              <a:t>6 de </a:t>
            </a:r>
            <a:r>
              <a:rPr lang="en-US" altLang="es-ES_tradnl" sz="1800" dirty="0" err="1" smtClean="0"/>
              <a:t>febrero</a:t>
            </a:r>
            <a:r>
              <a:rPr lang="en-US" altLang="es-ES_tradnl" sz="1800" dirty="0" smtClean="0"/>
              <a:t> de 2015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es-ES_tradnl" sz="1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85800"/>
            <a:ext cx="7239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s-ES_tradnl" sz="4000" dirty="0" smtClean="0">
                <a:cs typeface="Arial" panose="020B0604020202020204" pitchFamily="34" charset="0"/>
              </a:rPr>
              <a:t>¿</a:t>
            </a:r>
            <a:r>
              <a:rPr lang="es-PR" altLang="es-ES_tradnl" sz="4000" dirty="0" err="1" smtClean="0"/>
              <a:t>Qu</a:t>
            </a:r>
            <a:r>
              <a:rPr lang="en-US" altLang="es-ES_tradnl" sz="4000" dirty="0" smtClean="0">
                <a:cs typeface="Arial" panose="020B0604020202020204" pitchFamily="34" charset="0"/>
              </a:rPr>
              <a:t>é</a:t>
            </a:r>
            <a:r>
              <a:rPr lang="es-PR" altLang="es-ES_tradnl" sz="4000" dirty="0" smtClean="0"/>
              <a:t> </a:t>
            </a:r>
            <a:r>
              <a:rPr lang="es-PR" altLang="es-ES_tradnl" dirty="0" smtClean="0"/>
              <a:t>es</a:t>
            </a:r>
            <a:r>
              <a:rPr lang="es-PR" altLang="es-ES_tradnl" sz="4000" dirty="0" smtClean="0"/>
              <a:t> aval</a:t>
            </a:r>
            <a:r>
              <a:rPr lang="en-US" altLang="es-ES_tradnl" sz="4000" dirty="0" smtClean="0">
                <a:cs typeface="Arial" panose="020B0604020202020204" pitchFamily="34" charset="0"/>
              </a:rPr>
              <a:t>ú</a:t>
            </a:r>
            <a:r>
              <a:rPr lang="es-PR" altLang="es-ES_tradnl" sz="4000" dirty="0" smtClean="0"/>
              <a:t>o institucional</a:t>
            </a:r>
            <a:r>
              <a:rPr lang="en-US" altLang="es-ES_tradnl" sz="4000" dirty="0" smtClean="0">
                <a:cs typeface="Arial" panose="020B0604020202020204" pitchFamily="34" charset="0"/>
              </a:rPr>
              <a:t>?</a:t>
            </a:r>
            <a:endParaRPr lang="es-PR" altLang="es-ES_tradnl" sz="4000" dirty="0" smtClean="0">
              <a:cs typeface="Arial" panose="020B0604020202020204" pitchFamily="34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2590800"/>
            <a:ext cx="6858000" cy="3048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dirty="0" smtClean="0"/>
              <a:t>	Mecanismo para la </a:t>
            </a:r>
            <a:r>
              <a:rPr lang="es-PR" altLang="es-ES_tradnl" dirty="0" err="1" smtClean="0"/>
              <a:t>revisi</a:t>
            </a:r>
            <a:r>
              <a:rPr lang="en-US" altLang="es-ES_tradnl" dirty="0" smtClean="0">
                <a:cs typeface="Arial" panose="020B0604020202020204" pitchFamily="34" charset="0"/>
              </a:rPr>
              <a:t>ó</a:t>
            </a:r>
            <a:r>
              <a:rPr lang="es-PR" altLang="es-ES_tradnl" dirty="0" smtClean="0"/>
              <a:t>n continua de la coherencia entre la </a:t>
            </a:r>
            <a:r>
              <a:rPr lang="es-PR" altLang="es-ES_tradnl" dirty="0" err="1" smtClean="0"/>
              <a:t>misi</a:t>
            </a:r>
            <a:r>
              <a:rPr lang="en-US" altLang="es-ES_tradnl" dirty="0" smtClean="0">
                <a:cs typeface="Arial" panose="020B0604020202020204" pitchFamily="34" charset="0"/>
              </a:rPr>
              <a:t>ó</a:t>
            </a:r>
            <a:r>
              <a:rPr lang="es-PR" altLang="es-ES_tradnl" dirty="0" smtClean="0"/>
              <a:t>n, metas y objetivos en los contextos institucional y educativo. </a:t>
            </a:r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1143000" y="19050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447800" y="2593975"/>
            <a:ext cx="7239000" cy="1139825"/>
          </a:xfrm>
        </p:spPr>
        <p:txBody>
          <a:bodyPr/>
          <a:lstStyle/>
          <a:p>
            <a:r>
              <a:rPr lang="en-US" sz="4000" dirty="0" smtClean="0"/>
              <a:t>AVALÚO = </a:t>
            </a:r>
            <a:r>
              <a:rPr lang="en-US" sz="4000" dirty="0" err="1" smtClean="0"/>
              <a:t>evaluación</a:t>
            </a:r>
            <a:r>
              <a:rPr lang="en-US" sz="4000" dirty="0" smtClean="0"/>
              <a:t> + </a:t>
            </a:r>
            <a:r>
              <a:rPr lang="en-US" sz="4000" dirty="0" err="1" smtClean="0"/>
              <a:t>cambio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7315200" cy="2160588"/>
          </a:xfrm>
        </p:spPr>
        <p:txBody>
          <a:bodyPr/>
          <a:lstStyle/>
          <a:p>
            <a:pPr algn="l" eaLnBrk="1" hangingPunct="1">
              <a:defRPr/>
            </a:pPr>
            <a:r>
              <a:rPr lang="es-PR" altLang="es-ES_tradnl" sz="2800" dirty="0" smtClean="0"/>
              <a:t>El aval</a:t>
            </a:r>
            <a:r>
              <a:rPr lang="en-US" altLang="es-ES_tradnl" sz="2800" dirty="0" smtClean="0">
                <a:cs typeface="Arial" panose="020B0604020202020204" pitchFamily="34" charset="0"/>
              </a:rPr>
              <a:t>ú</a:t>
            </a:r>
            <a:r>
              <a:rPr lang="es-PR" altLang="es-ES_tradnl" sz="2800" dirty="0" smtClean="0"/>
              <a:t>o peri</a:t>
            </a:r>
            <a:r>
              <a:rPr lang="en-US" altLang="es-ES_tradnl" sz="2800" dirty="0" smtClean="0">
                <a:cs typeface="Arial" panose="020B0604020202020204" pitchFamily="34" charset="0"/>
              </a:rPr>
              <a:t>ó</a:t>
            </a:r>
            <a:r>
              <a:rPr lang="es-PR" altLang="es-ES_tradnl" sz="2800" dirty="0" err="1" smtClean="0"/>
              <a:t>dico</a:t>
            </a:r>
            <a:r>
              <a:rPr lang="es-PR" altLang="es-ES_tradnl" sz="2800" dirty="0" smtClean="0"/>
              <a:t> de la efectividad institucional debe incluir toda la gama de ofrecimientos, servicios y procesos educativos, entre ellos: 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2438400"/>
            <a:ext cx="7010400" cy="3810000"/>
          </a:xfrm>
        </p:spPr>
        <p:txBody>
          <a:bodyPr/>
          <a:lstStyle/>
          <a:p>
            <a:pPr lvl="3" eaLnBrk="1" hangingPunct="1">
              <a:lnSpc>
                <a:spcPct val="90000"/>
              </a:lnSpc>
              <a:defRPr/>
            </a:pPr>
            <a:endParaRPr lang="es-PR" altLang="es-ES_tradnl" sz="1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PR" altLang="es-ES_tradnl" sz="2600" dirty="0" err="1" smtClean="0">
                <a:effectLst/>
              </a:rPr>
              <a:t>planificaci</a:t>
            </a:r>
            <a:r>
              <a:rPr lang="en-US" altLang="es-ES_tradnl" sz="2600" dirty="0" smtClean="0">
                <a:effectLst/>
                <a:cs typeface="Arial" panose="020B0604020202020204" pitchFamily="34" charset="0"/>
              </a:rPr>
              <a:t>ó</a:t>
            </a:r>
            <a:r>
              <a:rPr lang="es-PR" altLang="es-ES_tradnl" sz="2600" dirty="0" smtClean="0">
                <a:effectLst/>
              </a:rPr>
              <a:t>n, </a:t>
            </a:r>
            <a:r>
              <a:rPr lang="es-PR" altLang="es-ES_tradnl" sz="2600" dirty="0" err="1" smtClean="0">
                <a:effectLst/>
              </a:rPr>
              <a:t>asignaci</a:t>
            </a:r>
            <a:r>
              <a:rPr lang="en-US" altLang="es-ES_tradnl" sz="2600" dirty="0" smtClean="0">
                <a:effectLst/>
                <a:cs typeface="Arial" panose="020B0604020202020204" pitchFamily="34" charset="0"/>
              </a:rPr>
              <a:t>ó</a:t>
            </a:r>
            <a:r>
              <a:rPr lang="es-PR" altLang="es-ES_tradnl" sz="2600" dirty="0" smtClean="0">
                <a:effectLst/>
              </a:rPr>
              <a:t>n de recursos y procesos de </a:t>
            </a:r>
            <a:r>
              <a:rPr lang="es-PR" altLang="es-ES_tradnl" sz="2600" dirty="0" err="1" smtClean="0">
                <a:effectLst/>
              </a:rPr>
              <a:t>renovaci</a:t>
            </a:r>
            <a:r>
              <a:rPr lang="en-US" altLang="es-ES_tradnl" sz="2600" dirty="0" smtClean="0">
                <a:effectLst/>
                <a:cs typeface="Arial" panose="020B0604020202020204" pitchFamily="34" charset="0"/>
              </a:rPr>
              <a:t>ó</a:t>
            </a:r>
            <a:r>
              <a:rPr lang="es-PR" altLang="es-ES_tradnl" sz="2600" dirty="0" smtClean="0">
                <a:effectLst/>
              </a:rPr>
              <a:t>n institucional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R" altLang="es-ES_tradnl" sz="2600" dirty="0" smtClean="0">
                <a:effectLst/>
              </a:rPr>
              <a:t>liderazgo y gobierno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R" altLang="es-ES_tradnl" sz="2600" dirty="0" smtClean="0">
                <a:effectLst/>
              </a:rPr>
              <a:t>recursos institucionales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R" altLang="es-ES_tradnl" sz="2600" dirty="0" err="1" smtClean="0">
                <a:effectLst/>
              </a:rPr>
              <a:t>administraci</a:t>
            </a:r>
            <a:r>
              <a:rPr lang="en-US" altLang="es-ES_tradnl" sz="2600" dirty="0" smtClean="0">
                <a:effectLst/>
                <a:cs typeface="Arial" panose="020B0604020202020204" pitchFamily="34" charset="0"/>
              </a:rPr>
              <a:t>ó</a:t>
            </a:r>
            <a:r>
              <a:rPr lang="es-PR" altLang="es-ES_tradnl" sz="2600" dirty="0" smtClean="0">
                <a:effectLst/>
              </a:rPr>
              <a:t>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R" altLang="es-ES_tradnl" sz="2600" dirty="0" smtClean="0">
                <a:effectLst/>
              </a:rPr>
              <a:t>integridad institucional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PR" altLang="es-ES_tradnl" sz="2600" dirty="0" smtClean="0">
                <a:effectLst/>
              </a:rPr>
              <a:t>resultados del aprendizaje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74638"/>
            <a:ext cx="749808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PR" altLang="es-ES_tradnl" sz="4000" dirty="0" smtClean="0"/>
              <a:t>Los </a:t>
            </a:r>
            <a:r>
              <a:rPr lang="es-PR" altLang="es-ES_tradnl" sz="4000" dirty="0" err="1" smtClean="0"/>
              <a:t>est</a:t>
            </a:r>
            <a:r>
              <a:rPr lang="en-US" altLang="es-ES_tradnl" sz="4000" dirty="0" smtClean="0">
                <a:cs typeface="Arial" panose="020B0604020202020204" pitchFamily="34" charset="0"/>
              </a:rPr>
              <a:t>á</a:t>
            </a:r>
            <a:r>
              <a:rPr lang="es-PR" altLang="es-ES_tradnl" sz="4000" dirty="0" err="1" smtClean="0"/>
              <a:t>ndares</a:t>
            </a:r>
            <a:r>
              <a:rPr lang="es-PR" altLang="es-ES_tradnl" sz="4000" dirty="0" smtClean="0"/>
              <a:t>…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600200"/>
            <a:ext cx="73152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s-PR" altLang="es-ES_tradnl" sz="2800" dirty="0" smtClean="0">
                <a:effectLst/>
              </a:rPr>
              <a:t>son indicadores de calidad para instituciones de </a:t>
            </a:r>
            <a:r>
              <a:rPr lang="es-PR" altLang="es-ES_tradnl" sz="2800" dirty="0" err="1" smtClean="0">
                <a:effectLst/>
              </a:rPr>
              <a:t>educaci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ón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superior.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s-ES_tradnl" sz="2800" dirty="0" smtClean="0">
              <a:effectLst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identifican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la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misión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,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metas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y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objetivos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institucionales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como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guías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en el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protocolo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de re-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acreditación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s-ES_tradnl" sz="2800" dirty="0" smtClean="0">
              <a:effectLst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utilizan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la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misión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institucional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como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lente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para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el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análisis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y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su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effectLst/>
                <a:cs typeface="Arial" panose="020B0604020202020204" pitchFamily="34" charset="0"/>
              </a:rPr>
              <a:t>aplicación</a:t>
            </a:r>
            <a:r>
              <a:rPr lang="en-US" altLang="es-ES_tradnl" sz="2800" dirty="0" smtClean="0">
                <a:effectLst/>
                <a:cs typeface="Arial" panose="020B0604020202020204" pitchFamily="34" charset="0"/>
              </a:rPr>
              <a:t>.</a:t>
            </a:r>
            <a:endParaRPr lang="es-PR" altLang="es-ES_tradnl" sz="2800" dirty="0" smtClean="0">
              <a:effectLst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762000"/>
            <a:ext cx="6858000" cy="1219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PR" altLang="es-ES_tradnl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</a:t>
            </a:r>
            <a:r>
              <a:rPr lang="en-US" altLang="es-ES_tradnl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á</a:t>
            </a:r>
            <a:r>
              <a:rPr lang="es-PR" altLang="es-ES_tradnl" sz="4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ndares</a:t>
            </a:r>
            <a:r>
              <a:rPr lang="es-PR" altLang="es-ES_tradnl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1-7:</a:t>
            </a:r>
            <a:br>
              <a:rPr lang="es-PR" altLang="es-ES_tradnl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PR" altLang="es-ES_tradnl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Contexto</a:t>
            </a:r>
            <a:r>
              <a:rPr lang="es-PR" altLang="es-ES_tradnl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PR" altLang="es-ES_tradnl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institucional </a:t>
            </a:r>
            <a:r>
              <a:rPr lang="es-PR" altLang="es-ES_tradnl" sz="4000" b="1" dirty="0" smtClean="0">
                <a:solidFill>
                  <a:schemeClr val="tx1"/>
                </a:solidFill>
                <a:effectLst/>
              </a:rPr>
              <a:t/>
            </a:r>
            <a:br>
              <a:rPr lang="es-PR" altLang="es-ES_tradnl" sz="4000" b="1" dirty="0" smtClean="0">
                <a:solidFill>
                  <a:schemeClr val="tx1"/>
                </a:solidFill>
                <a:effectLst/>
              </a:rPr>
            </a:br>
            <a:endParaRPr lang="es-PR" altLang="es-ES_tradnl" sz="4000" b="1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828800"/>
            <a:ext cx="6553200" cy="45259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PR" altLang="es-ES_tradnl" sz="28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800" dirty="0" smtClean="0"/>
              <a:t>1: </a:t>
            </a:r>
            <a:r>
              <a:rPr lang="es-PR" altLang="es-ES_tradnl" sz="2600" dirty="0" err="1" smtClean="0"/>
              <a:t>Misi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/>
              <a:t>n, metas y objetivos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600" dirty="0" smtClean="0"/>
              <a:t>2: </a:t>
            </a:r>
            <a:r>
              <a:rPr lang="es-PR" altLang="es-ES_tradnl" sz="2600" dirty="0" err="1" smtClean="0"/>
              <a:t>Planificaci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/>
              <a:t>n, </a:t>
            </a:r>
            <a:r>
              <a:rPr lang="es-PR" altLang="es-ES_tradnl" sz="2600" dirty="0" err="1" smtClean="0"/>
              <a:t>asignaci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/>
              <a:t>n de recursos y </a:t>
            </a:r>
            <a:r>
              <a:rPr lang="es-PR" altLang="es-ES_tradnl" sz="2600" dirty="0" err="1" smtClean="0"/>
              <a:t>renovaci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/>
              <a:t>n institucional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600" dirty="0" smtClean="0"/>
              <a:t>3: Recursos institucionales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600" dirty="0" smtClean="0">
                <a:cs typeface="Arial" panose="020B0604020202020204" pitchFamily="34" charset="0"/>
              </a:rPr>
              <a:t>4: Liderazgo y gobierno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600" dirty="0" smtClean="0">
                <a:cs typeface="Arial" panose="020B0604020202020204" pitchFamily="34" charset="0"/>
              </a:rPr>
              <a:t>5: </a:t>
            </a:r>
            <a:r>
              <a:rPr lang="es-PR" altLang="es-ES_tradnl" sz="2600" dirty="0" err="1" smtClean="0">
                <a:cs typeface="Arial" panose="020B0604020202020204" pitchFamily="34" charset="0"/>
              </a:rPr>
              <a:t>Administraci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>
                <a:cs typeface="Arial" panose="020B0604020202020204" pitchFamily="34" charset="0"/>
              </a:rPr>
              <a:t>n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600" dirty="0" smtClean="0">
                <a:cs typeface="Arial" panose="020B0604020202020204" pitchFamily="34" charset="0"/>
              </a:rPr>
              <a:t>6: Integridad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600" dirty="0" smtClean="0">
                <a:cs typeface="Arial" panose="020B0604020202020204" pitchFamily="34" charset="0"/>
              </a:rPr>
              <a:t>7: Aval</a:t>
            </a:r>
            <a:r>
              <a:rPr lang="en-US" altLang="es-ES_tradnl" sz="2600" dirty="0" smtClean="0">
                <a:cs typeface="Arial" panose="020B0604020202020204" pitchFamily="34" charset="0"/>
              </a:rPr>
              <a:t>ú</a:t>
            </a:r>
            <a:r>
              <a:rPr lang="es-PR" altLang="es-ES_tradnl" sz="2600" dirty="0" smtClean="0">
                <a:cs typeface="Arial" panose="020B0604020202020204" pitchFamily="34" charset="0"/>
              </a:rPr>
              <a:t>o institucional</a:t>
            </a:r>
          </a:p>
          <a:p>
            <a:pPr eaLnBrk="1" hangingPunct="1">
              <a:lnSpc>
                <a:spcPct val="90000"/>
              </a:lnSpc>
              <a:defRPr/>
            </a:pPr>
            <a:endParaRPr lang="es-PR" altLang="es-ES_tradn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838200"/>
            <a:ext cx="68580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PR" altLang="es-ES_tradnl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</a:t>
            </a:r>
            <a:r>
              <a:rPr lang="en-US" altLang="es-ES_tradnl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á</a:t>
            </a:r>
            <a:r>
              <a:rPr lang="es-PR" altLang="es-ES_tradnl" sz="36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ndares</a:t>
            </a:r>
            <a:r>
              <a:rPr lang="es-PR" altLang="es-ES_tradnl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8-14:</a:t>
            </a:r>
            <a:br>
              <a:rPr lang="es-PR" altLang="es-ES_tradnl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PR" altLang="es-ES_tradnl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Efectividad educativa</a:t>
            </a:r>
            <a:r>
              <a:rPr lang="es-PR" altLang="es-ES_tradnl" sz="4000" b="1" dirty="0" smtClean="0">
                <a:solidFill>
                  <a:schemeClr val="tx1"/>
                </a:solidFill>
                <a:effectLst/>
              </a:rPr>
              <a:t/>
            </a:r>
            <a:br>
              <a:rPr lang="es-PR" altLang="es-ES_tradnl" sz="4000" b="1" dirty="0" smtClean="0">
                <a:solidFill>
                  <a:schemeClr val="tx1"/>
                </a:solidFill>
                <a:effectLst/>
              </a:rPr>
            </a:br>
            <a:endParaRPr lang="es-PR" altLang="es-ES_tradnl" sz="4000" b="1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140291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1752600"/>
            <a:ext cx="6705600" cy="43735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s-PR" altLang="es-ES_tradnl" sz="2800" b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8: </a:t>
            </a:r>
            <a:r>
              <a:rPr lang="es-PR" altLang="es-ES_tradnl" sz="2600" dirty="0" err="1" smtClean="0"/>
              <a:t>Admisi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/>
              <a:t>n de estudiantes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9: Servicios de apoyo al estudiante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10: Facultad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11: Ofrecimientos </a:t>
            </a:r>
            <a:r>
              <a:rPr lang="es-PR" altLang="es-ES_tradnl" sz="2600" dirty="0" err="1" smtClean="0"/>
              <a:t>acad</a:t>
            </a:r>
            <a:r>
              <a:rPr lang="en-US" altLang="es-ES_tradnl" sz="2600" dirty="0" smtClean="0">
                <a:cs typeface="Arial" panose="020B0604020202020204" pitchFamily="34" charset="0"/>
              </a:rPr>
              <a:t>é</a:t>
            </a:r>
            <a:r>
              <a:rPr lang="es-PR" altLang="es-ES_tradnl" sz="2600" dirty="0" smtClean="0"/>
              <a:t>micos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12: </a:t>
            </a:r>
            <a:r>
              <a:rPr lang="es-PR" altLang="es-ES_tradnl" sz="2600" dirty="0" err="1" smtClean="0"/>
              <a:t>Educaci</a:t>
            </a:r>
            <a:r>
              <a:rPr lang="en-US" altLang="es-ES_tradnl" sz="2600" dirty="0" smtClean="0">
                <a:cs typeface="Arial" panose="020B0604020202020204" pitchFamily="34" charset="0"/>
              </a:rPr>
              <a:t>ó</a:t>
            </a:r>
            <a:r>
              <a:rPr lang="es-PR" altLang="es-ES_tradnl" sz="2600" dirty="0" smtClean="0"/>
              <a:t>n general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13: Actividades educativas relacionadas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PR" altLang="es-ES_tradnl" sz="2600" dirty="0" smtClean="0"/>
              <a:t>14: </a:t>
            </a:r>
            <a:r>
              <a:rPr lang="es-PR" altLang="es-ES_tradnl" sz="2600" dirty="0" smtClean="0">
                <a:cs typeface="Arial" panose="020B0604020202020204" pitchFamily="34" charset="0"/>
              </a:rPr>
              <a:t>Aval</a:t>
            </a:r>
            <a:r>
              <a:rPr lang="en-US" altLang="es-ES_tradnl" sz="2600" dirty="0" smtClean="0">
                <a:cs typeface="Arial" panose="020B0604020202020204" pitchFamily="34" charset="0"/>
              </a:rPr>
              <a:t>ú</a:t>
            </a:r>
            <a:r>
              <a:rPr lang="es-PR" altLang="es-ES_tradnl" sz="2600" dirty="0" smtClean="0">
                <a:cs typeface="Arial" panose="020B0604020202020204" pitchFamily="34" charset="0"/>
              </a:rPr>
              <a:t>o </a:t>
            </a:r>
            <a:r>
              <a:rPr lang="es-PR" altLang="es-ES_tradnl" sz="2600" dirty="0" smtClean="0"/>
              <a:t>del aprendizaje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1600" y="277813"/>
            <a:ext cx="7315200" cy="1550987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altLang="es-ES_tradnl" sz="4800" dirty="0" err="1" smtClean="0"/>
              <a:t>Equipos</a:t>
            </a:r>
            <a:r>
              <a:rPr lang="en-US" altLang="es-ES_tradnl" sz="4800" dirty="0" smtClean="0"/>
              <a:t> de </a:t>
            </a:r>
            <a:r>
              <a:rPr lang="en-US" altLang="es-ES_tradnl" sz="4800" dirty="0" err="1" smtClean="0"/>
              <a:t>trabajo</a:t>
            </a:r>
            <a:endParaRPr lang="en-US" altLang="es-ES_tradnl" sz="4800" dirty="0" smtClean="0"/>
          </a:p>
        </p:txBody>
      </p:sp>
      <p:sp>
        <p:nvSpPr>
          <p:cNvPr id="113671" name="Rectangle 7"/>
          <p:cNvSpPr>
            <a:spLocks noChangeArrowheads="1"/>
          </p:cNvSpPr>
          <p:nvPr/>
        </p:nvSpPr>
        <p:spPr bwMode="auto">
          <a:xfrm>
            <a:off x="1832069" y="2514600"/>
            <a:ext cx="1981200" cy="353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es-ES_tradnl" sz="3600" dirty="0" err="1" smtClean="0"/>
              <a:t>Comité</a:t>
            </a:r>
            <a:endParaRPr lang="en-US" altLang="es-ES_tradnl" sz="3600" dirty="0" smtClean="0"/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es-ES_tradnl" sz="3600" dirty="0" err="1" smtClean="0"/>
              <a:t>Timón</a:t>
            </a:r>
            <a:endParaRPr lang="en-US" altLang="es-ES_tradnl" sz="3600" dirty="0" smtClean="0">
              <a:cs typeface="Arial" panose="020B0604020202020204" pitchFamily="34" charset="0"/>
            </a:endParaRPr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5718269" y="2514600"/>
            <a:ext cx="2743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es-ES_tradnl" sz="3600" dirty="0" err="1" smtClean="0"/>
              <a:t>Grupos</a:t>
            </a:r>
            <a:r>
              <a:rPr lang="en-US" altLang="es-ES_tradnl" sz="3400" dirty="0" smtClean="0"/>
              <a:t> de</a:t>
            </a:r>
            <a:r>
              <a:rPr lang="en-US" altLang="es-ES_tradnl" sz="3200" dirty="0" smtClean="0"/>
              <a:t> </a:t>
            </a:r>
            <a:r>
              <a:rPr lang="en-US" altLang="es-ES_tradnl" sz="3400" dirty="0" err="1" smtClean="0"/>
              <a:t>Estudio</a:t>
            </a:r>
            <a:endParaRPr lang="en-US" altLang="es-ES_tradnl" sz="3400" dirty="0" smtClean="0"/>
          </a:p>
        </p:txBody>
      </p:sp>
      <p:sp>
        <p:nvSpPr>
          <p:cNvPr id="14343" name="AutoShape 10"/>
          <p:cNvSpPr>
            <a:spLocks noChangeArrowheads="1"/>
          </p:cNvSpPr>
          <p:nvPr/>
        </p:nvSpPr>
        <p:spPr bwMode="auto">
          <a:xfrm>
            <a:off x="4270469" y="2941638"/>
            <a:ext cx="1371600" cy="533400"/>
          </a:xfrm>
          <a:prstGeom prst="leftRightArrow">
            <a:avLst>
              <a:gd name="adj1" fmla="val 50000"/>
              <a:gd name="adj2" fmla="val 3714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4344" name="Line 12"/>
          <p:cNvSpPr>
            <a:spLocks noChangeShapeType="1"/>
          </p:cNvSpPr>
          <p:nvPr/>
        </p:nvSpPr>
        <p:spPr bwMode="auto">
          <a:xfrm>
            <a:off x="1298669" y="16764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584669" y="4419600"/>
            <a:ext cx="27432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hlink"/>
              </a:buClr>
              <a:buSzPct val="80000"/>
              <a:buFont typeface="Wingdings" panose="05000000000000000000" pitchFamily="2" charset="2"/>
              <a:buChar char="Ø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Char char="•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en-US" altLang="es-ES_tradnl" sz="3200" dirty="0" err="1" smtClean="0"/>
              <a:t>Comunidad</a:t>
            </a:r>
            <a:r>
              <a:rPr lang="en-US" altLang="es-ES_tradnl" sz="3200" dirty="0" smtClean="0"/>
              <a:t> </a:t>
            </a:r>
            <a:r>
              <a:rPr lang="en-US" altLang="es-ES_tradnl" sz="3200" dirty="0" err="1" smtClean="0"/>
              <a:t>Universitaria</a:t>
            </a:r>
            <a:endParaRPr lang="en-US" altLang="es-ES_tradnl" sz="3200" dirty="0" smtClean="0"/>
          </a:p>
        </p:txBody>
      </p:sp>
      <p:sp>
        <p:nvSpPr>
          <p:cNvPr id="12" name="Curved Left Arrow 11"/>
          <p:cNvSpPr/>
          <p:nvPr/>
        </p:nvSpPr>
        <p:spPr>
          <a:xfrm rot="2691309">
            <a:off x="7166835" y="3438044"/>
            <a:ext cx="1214399" cy="2880199"/>
          </a:xfrm>
          <a:prstGeom prst="curved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Curved Left Arrow 12"/>
          <p:cNvSpPr/>
          <p:nvPr/>
        </p:nvSpPr>
        <p:spPr>
          <a:xfrm rot="18882650" flipH="1">
            <a:off x="1548215" y="3486157"/>
            <a:ext cx="1156381" cy="2816793"/>
          </a:xfrm>
          <a:prstGeom prst="curved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ema MSCHE 2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26"/>
            <a:ext cx="9220200" cy="68751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990600"/>
            <a:ext cx="71628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s-ES_tradnl" sz="4000" dirty="0" smtClean="0">
                <a:cs typeface="Arial" panose="020B0604020202020204" pitchFamily="34" charset="0"/>
              </a:rPr>
              <a:t>¿</a:t>
            </a:r>
            <a:r>
              <a:rPr lang="en-US" altLang="es-ES_tradnl" sz="4000" dirty="0" err="1" smtClean="0">
                <a:cs typeface="Arial" panose="020B0604020202020204" pitchFamily="34" charset="0"/>
              </a:rPr>
              <a:t>Qué</a:t>
            </a:r>
            <a:r>
              <a:rPr lang="en-US" altLang="es-ES_tradnl" sz="4000" dirty="0" smtClean="0">
                <a:cs typeface="Arial" panose="020B0604020202020204" pitchFamily="34" charset="0"/>
              </a:rPr>
              <a:t> </a:t>
            </a:r>
            <a:r>
              <a:rPr lang="en-US" altLang="es-ES_tradnl" sz="4000" dirty="0" err="1" smtClean="0">
                <a:cs typeface="Arial" panose="020B0604020202020204" pitchFamily="34" charset="0"/>
              </a:rPr>
              <a:t>es</a:t>
            </a:r>
            <a:r>
              <a:rPr lang="en-US" altLang="es-ES_tradnl" sz="4000" dirty="0" smtClean="0">
                <a:cs typeface="Arial" panose="020B0604020202020204" pitchFamily="34" charset="0"/>
              </a:rPr>
              <a:t> la re-</a:t>
            </a:r>
            <a:r>
              <a:rPr lang="en-US" altLang="es-ES_tradnl" sz="4000" dirty="0" err="1" smtClean="0">
                <a:cs typeface="Arial" panose="020B0604020202020204" pitchFamily="34" charset="0"/>
              </a:rPr>
              <a:t>acreditación</a:t>
            </a:r>
            <a:r>
              <a:rPr lang="en-US" altLang="es-ES_tradnl" sz="4000" dirty="0" smtClean="0">
                <a:cs typeface="Arial" panose="020B0604020202020204" pitchFamily="34" charset="0"/>
              </a:rPr>
              <a:t>?</a:t>
            </a:r>
            <a:endParaRPr lang="es-PR" altLang="es-ES_tradnl" sz="4000" dirty="0" smtClean="0">
              <a:cs typeface="Arial" panose="020B0604020202020204" pitchFamily="34" charset="0"/>
            </a:endParaRPr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>
          <a:xfrm>
            <a:off x="1828800" y="2286000"/>
            <a:ext cx="6629400" cy="3048000"/>
          </a:xfrm>
        </p:spPr>
        <p:txBody>
          <a:bodyPr/>
          <a:lstStyle/>
          <a:p>
            <a:pPr eaLnBrk="1" hangingPunct="1">
              <a:defRPr/>
            </a:pPr>
            <a:endParaRPr lang="es-PR" altLang="es-ES_tradnl" dirty="0" smtClean="0"/>
          </a:p>
          <a:p>
            <a:pPr marL="63500" indent="19050" eaLnBrk="1" hangingPunct="1">
              <a:buFont typeface="Wingdings" pitchFamily="2" charset="2"/>
              <a:buNone/>
              <a:defRPr/>
            </a:pPr>
            <a:r>
              <a:rPr lang="es-PR" altLang="es-ES_tradnl" dirty="0" smtClean="0"/>
              <a:t>Es una </a:t>
            </a:r>
            <a:r>
              <a:rPr lang="es-PR" altLang="es-ES_tradnl" dirty="0" err="1" smtClean="0"/>
              <a:t>expresi</a:t>
            </a:r>
            <a:r>
              <a:rPr lang="en-US" altLang="es-ES_tradnl" dirty="0" smtClean="0">
                <a:cs typeface="Arial" panose="020B0604020202020204" pitchFamily="34" charset="0"/>
              </a:rPr>
              <a:t>ó</a:t>
            </a:r>
            <a:r>
              <a:rPr lang="es-PR" altLang="es-ES_tradnl" dirty="0" smtClean="0"/>
              <a:t>n de confianza en la </a:t>
            </a:r>
            <a:r>
              <a:rPr lang="es-PR" altLang="es-ES_tradnl" dirty="0" err="1" smtClean="0"/>
              <a:t>misi</a:t>
            </a:r>
            <a:r>
              <a:rPr lang="en-US" altLang="es-ES_tradnl" dirty="0" smtClean="0">
                <a:cs typeface="Arial" panose="020B0604020202020204" pitchFamily="34" charset="0"/>
              </a:rPr>
              <a:t>ó</a:t>
            </a:r>
            <a:r>
              <a:rPr lang="es-PR" altLang="es-ES_tradnl" dirty="0" smtClean="0"/>
              <a:t>n y metas institucionales, la </a:t>
            </a:r>
            <a:r>
              <a:rPr lang="es-PR" altLang="es-ES_tradnl" dirty="0" err="1" smtClean="0"/>
              <a:t>ejecuci</a:t>
            </a:r>
            <a:r>
              <a:rPr lang="en-US" altLang="es-ES_tradnl" dirty="0" smtClean="0">
                <a:cs typeface="Arial" panose="020B0604020202020204" pitchFamily="34" charset="0"/>
              </a:rPr>
              <a:t>ó</a:t>
            </a:r>
            <a:r>
              <a:rPr lang="es-PR" altLang="es-ES_tradnl" dirty="0" smtClean="0"/>
              <a:t>n y los recursos.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altLang="es-ES_tradnl" dirty="0" smtClean="0">
              <a:cs typeface="Arial" panose="020B0604020202020204" pitchFamily="34" charset="0"/>
            </a:endParaRP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914400" y="21336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Un </a:t>
            </a:r>
            <a:r>
              <a:rPr lang="en-US" sz="4000" dirty="0" err="1" smtClean="0"/>
              <a:t>poco</a:t>
            </a:r>
            <a:r>
              <a:rPr lang="en-US" sz="4000" dirty="0" smtClean="0"/>
              <a:t> de </a:t>
            </a:r>
            <a:r>
              <a:rPr lang="en-US" sz="4000" dirty="0" err="1" smtClean="0"/>
              <a:t>historia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1982 – </a:t>
            </a:r>
            <a:r>
              <a:rPr lang="en-US" sz="2400" dirty="0" err="1" smtClean="0"/>
              <a:t>Primera</a:t>
            </a:r>
            <a:r>
              <a:rPr lang="en-US" sz="2400" dirty="0" smtClean="0"/>
              <a:t> 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de AUPR con MSCHE.</a:t>
            </a:r>
          </a:p>
          <a:p>
            <a:r>
              <a:rPr lang="en-US" sz="2400" dirty="0" smtClean="0"/>
              <a:t>1987 – Re-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(</a:t>
            </a:r>
            <a:r>
              <a:rPr lang="en-US" sz="2400" dirty="0" err="1" smtClean="0"/>
              <a:t>Autoestudio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1992 – </a:t>
            </a:r>
            <a:r>
              <a:rPr lang="en-US" sz="2400" dirty="0" err="1" smtClean="0"/>
              <a:t>Ratificación</a:t>
            </a:r>
            <a:r>
              <a:rPr lang="en-US" sz="2400" dirty="0" smtClean="0"/>
              <a:t> de re-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(“Periodic 	  	    Review Report”)</a:t>
            </a:r>
          </a:p>
          <a:p>
            <a:r>
              <a:rPr lang="en-US" sz="2400" dirty="0" smtClean="0"/>
              <a:t>1997 – Re-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(</a:t>
            </a:r>
            <a:r>
              <a:rPr lang="en-US" sz="2400" dirty="0" err="1" smtClean="0"/>
              <a:t>Autoestudio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2002 – </a:t>
            </a:r>
            <a:r>
              <a:rPr lang="en-US" sz="2400" dirty="0" err="1" smtClean="0"/>
              <a:t>Ratificación</a:t>
            </a:r>
            <a:r>
              <a:rPr lang="en-US" sz="2400" dirty="0" smtClean="0"/>
              <a:t> de re-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(“Periodic 	  	    Review Report”)</a:t>
            </a:r>
          </a:p>
          <a:p>
            <a:r>
              <a:rPr lang="en-US" sz="2400" dirty="0" smtClean="0"/>
              <a:t>2007 – </a:t>
            </a:r>
            <a:r>
              <a:rPr lang="en-US" sz="2400" dirty="0" err="1" smtClean="0"/>
              <a:t>Última</a:t>
            </a:r>
            <a:r>
              <a:rPr lang="en-US" sz="2400" dirty="0" smtClean="0"/>
              <a:t> re-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(</a:t>
            </a:r>
            <a:r>
              <a:rPr lang="en-US" sz="2400" dirty="0" err="1" smtClean="0"/>
              <a:t>Autoestudio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2012 – </a:t>
            </a:r>
            <a:r>
              <a:rPr lang="en-US" sz="2400" dirty="0" err="1" smtClean="0"/>
              <a:t>Ratificación</a:t>
            </a:r>
            <a:r>
              <a:rPr lang="en-US" sz="2400" dirty="0" smtClean="0"/>
              <a:t> de la re-</a:t>
            </a:r>
            <a:r>
              <a:rPr lang="en-US" sz="2400" dirty="0" err="1" smtClean="0"/>
              <a:t>acreditación</a:t>
            </a:r>
            <a:r>
              <a:rPr lang="en-US" sz="2400" dirty="0" smtClean="0"/>
              <a:t> (“Periodic 		    Review Report”)</a:t>
            </a:r>
          </a:p>
          <a:p>
            <a:pPr lvl="2"/>
            <a:r>
              <a:rPr lang="en-US" sz="2000" dirty="0" smtClean="0"/>
              <a:t>2013 – </a:t>
            </a:r>
            <a:r>
              <a:rPr lang="en-US" sz="2000" dirty="0" err="1" smtClean="0"/>
              <a:t>Informe</a:t>
            </a:r>
            <a:r>
              <a:rPr lang="en-US" sz="2000" dirty="0" smtClean="0"/>
              <a:t> de </a:t>
            </a:r>
            <a:r>
              <a:rPr lang="en-US" sz="2000" dirty="0" err="1" smtClean="0"/>
              <a:t>seguimiento</a:t>
            </a:r>
            <a:endParaRPr lang="en-US" sz="2000" dirty="0" smtClean="0"/>
          </a:p>
          <a:p>
            <a:pPr lvl="2">
              <a:buNone/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6019800" cy="1139825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s-PR" altLang="es-ES_tradnl" sz="3600" dirty="0" smtClean="0"/>
              <a:t>El proceso de re-</a:t>
            </a:r>
            <a:r>
              <a:rPr lang="es-PR" altLang="es-ES_tradnl" sz="3600" dirty="0" err="1" smtClean="0"/>
              <a:t>acreditaci</a:t>
            </a:r>
            <a:r>
              <a:rPr lang="en-US" altLang="es-ES_tradnl" sz="3600" dirty="0" err="1" smtClean="0">
                <a:cs typeface="Arial" panose="020B0604020202020204" pitchFamily="34" charset="0"/>
              </a:rPr>
              <a:t>ón</a:t>
            </a:r>
            <a:r>
              <a:rPr lang="en-US" altLang="es-ES_tradnl" sz="3600" dirty="0" smtClean="0">
                <a:cs typeface="Arial" panose="020B0604020202020204" pitchFamily="34" charset="0"/>
              </a:rPr>
              <a:t/>
            </a:r>
            <a:br>
              <a:rPr lang="en-US" altLang="es-ES_tradnl" sz="3600" dirty="0" smtClean="0">
                <a:cs typeface="Arial" panose="020B0604020202020204" pitchFamily="34" charset="0"/>
              </a:rPr>
            </a:br>
            <a:r>
              <a:rPr lang="es-PR" altLang="es-ES_tradnl" sz="3600" dirty="0" smtClean="0"/>
              <a:t>asegura que la </a:t>
            </a:r>
            <a:r>
              <a:rPr lang="es-PR" altLang="es-ES_tradnl" sz="3600" dirty="0" err="1" smtClean="0"/>
              <a:t>instituci</a:t>
            </a:r>
            <a:r>
              <a:rPr lang="en-US" altLang="es-ES_tradnl" sz="3600" dirty="0" err="1" smtClean="0">
                <a:cs typeface="Arial" panose="020B0604020202020204" pitchFamily="34" charset="0"/>
              </a:rPr>
              <a:t>ón</a:t>
            </a:r>
            <a:r>
              <a:rPr lang="en-US" altLang="es-ES_tradnl" sz="3600" dirty="0" smtClean="0">
                <a:cs typeface="Arial" panose="020B0604020202020204" pitchFamily="34" charset="0"/>
              </a:rPr>
              <a:t>:</a:t>
            </a:r>
            <a:endParaRPr lang="es-PR" altLang="es-ES_tradnl" sz="3600" dirty="0" smtClean="0">
              <a:cs typeface="Arial" panose="020B0604020202020204" pitchFamily="34" charset="0"/>
            </a:endParaRPr>
          </a:p>
        </p:txBody>
      </p:sp>
      <p:sp>
        <p:nvSpPr>
          <p:cNvPr id="135171" name="Rectangle 3"/>
          <p:cNvSpPr>
            <a:spLocks noGrp="1" noChangeArrowheads="1"/>
          </p:cNvSpPr>
          <p:nvPr>
            <p:ph idx="1"/>
          </p:nvPr>
        </p:nvSpPr>
        <p:spPr>
          <a:xfrm>
            <a:off x="1219200" y="2133600"/>
            <a:ext cx="6781800" cy="4267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PR" altLang="es-ES_tradnl" sz="1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200" dirty="0" smtClean="0"/>
              <a:t>tiene una </a:t>
            </a:r>
            <a:r>
              <a:rPr lang="es-PR" altLang="es-ES_tradnl" sz="2200" dirty="0" err="1" smtClean="0"/>
              <a:t>misi</a:t>
            </a:r>
            <a:r>
              <a:rPr lang="en-US" altLang="es-ES_tradnl" sz="2200" dirty="0" smtClean="0">
                <a:cs typeface="Arial" panose="020B0604020202020204" pitchFamily="34" charset="0"/>
              </a:rPr>
              <a:t>ó</a:t>
            </a:r>
            <a:r>
              <a:rPr lang="es-PR" altLang="es-ES_tradnl" sz="2200" dirty="0" smtClean="0"/>
              <a:t>n adecuada para la </a:t>
            </a:r>
            <a:r>
              <a:rPr lang="es-PR" altLang="es-ES_tradnl" sz="2200" dirty="0" err="1" smtClean="0"/>
              <a:t>educaci</a:t>
            </a:r>
            <a:r>
              <a:rPr lang="en-US" altLang="es-ES_tradnl" sz="2200" dirty="0" smtClean="0">
                <a:cs typeface="Arial" panose="020B0604020202020204" pitchFamily="34" charset="0"/>
              </a:rPr>
              <a:t>ó</a:t>
            </a:r>
            <a:r>
              <a:rPr lang="es-PR" altLang="es-ES_tradnl" sz="2200" dirty="0" smtClean="0"/>
              <a:t>n superior</a:t>
            </a: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200" dirty="0" err="1" smtClean="0"/>
              <a:t>est</a:t>
            </a:r>
            <a:r>
              <a:rPr lang="en-US" altLang="es-ES_tradnl" sz="2200" dirty="0" smtClean="0">
                <a:cs typeface="Arial" panose="020B0604020202020204" pitchFamily="34" charset="0"/>
              </a:rPr>
              <a:t>á</a:t>
            </a:r>
            <a:r>
              <a:rPr lang="es-PR" altLang="es-ES_tradnl" sz="2200" dirty="0" smtClean="0"/>
              <a:t> dirigida por metas apropiadas, incluyendo metas relacionadas con el aprendizaje del estudiante</a:t>
            </a: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200" dirty="0" err="1" smtClean="0"/>
              <a:t>est</a:t>
            </a:r>
            <a:r>
              <a:rPr lang="en-US" altLang="es-ES_tradnl" sz="2200" dirty="0" smtClean="0">
                <a:cs typeface="Arial" panose="020B0604020202020204" pitchFamily="34" charset="0"/>
              </a:rPr>
              <a:t>á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logrando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sus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metas</a:t>
            </a:r>
            <a:endParaRPr lang="en-US" altLang="es-ES_tradnl" sz="2200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altLang="es-ES_tradnl" sz="2200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s-ES_tradnl" sz="2200" dirty="0" err="1" smtClean="0">
                <a:cs typeface="Arial" panose="020B0604020202020204" pitchFamily="34" charset="0"/>
              </a:rPr>
              <a:t>cuenta</a:t>
            </a:r>
            <a:r>
              <a:rPr lang="en-US" altLang="es-ES_tradnl" sz="2200" dirty="0" smtClean="0">
                <a:cs typeface="Arial" panose="020B0604020202020204" pitchFamily="34" charset="0"/>
              </a:rPr>
              <a:t> con el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recurso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humano</a:t>
            </a:r>
            <a:r>
              <a:rPr lang="en-US" altLang="es-ES_tradnl" sz="2200" dirty="0" smtClean="0">
                <a:cs typeface="Arial" panose="020B0604020202020204" pitchFamily="34" charset="0"/>
              </a:rPr>
              <a:t>, la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capacidad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organizacional</a:t>
            </a:r>
            <a:r>
              <a:rPr lang="en-US" altLang="es-ES_tradnl" sz="2200" dirty="0" smtClean="0">
                <a:cs typeface="Arial" panose="020B0604020202020204" pitchFamily="34" charset="0"/>
              </a:rPr>
              <a:t> y el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apoyo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necesario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para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continuar</a:t>
            </a:r>
            <a:r>
              <a:rPr lang="en-US" altLang="es-ES_tradnl" sz="2200" dirty="0" smtClean="0">
                <a:cs typeface="Arial" panose="020B0604020202020204" pitchFamily="34" charset="0"/>
              </a:rPr>
              <a:t> con el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logro</a:t>
            </a:r>
            <a:r>
              <a:rPr lang="en-US" altLang="es-ES_tradnl" sz="2200" dirty="0" smtClean="0">
                <a:cs typeface="Arial" panose="020B0604020202020204" pitchFamily="34" charset="0"/>
              </a:rPr>
              <a:t> de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sus</a:t>
            </a:r>
            <a:r>
              <a:rPr lang="en-US" altLang="es-ES_tradnl" sz="2200" dirty="0" smtClean="0">
                <a:cs typeface="Arial" panose="020B0604020202020204" pitchFamily="34" charset="0"/>
              </a:rPr>
              <a:t> </a:t>
            </a:r>
            <a:r>
              <a:rPr lang="en-US" altLang="es-ES_tradnl" sz="2200" dirty="0" err="1" smtClean="0">
                <a:cs typeface="Arial" panose="020B0604020202020204" pitchFamily="34" charset="0"/>
              </a:rPr>
              <a:t>metas</a:t>
            </a:r>
            <a:endParaRPr lang="en-US" altLang="es-ES_tradnl" sz="2200" dirty="0" smtClean="0"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200" dirty="0" smtClean="0"/>
              <a:t>cumple con los requisitos y los 14 </a:t>
            </a:r>
            <a:r>
              <a:rPr lang="es-PR" altLang="es-ES_tradnl" sz="2200" dirty="0" err="1" smtClean="0"/>
              <a:t>est</a:t>
            </a:r>
            <a:r>
              <a:rPr lang="en-US" altLang="es-ES_tradnl" sz="2200" dirty="0" smtClean="0">
                <a:cs typeface="Arial" panose="020B0604020202020204" pitchFamily="34" charset="0"/>
              </a:rPr>
              <a:t>á</a:t>
            </a:r>
            <a:r>
              <a:rPr lang="es-PR" altLang="es-ES_tradnl" sz="2200" dirty="0" err="1" smtClean="0"/>
              <a:t>ndares</a:t>
            </a:r>
            <a:r>
              <a:rPr lang="es-PR" altLang="es-ES_tradnl" sz="2200" dirty="0" smtClean="0"/>
              <a:t> de excelencia de MSCHE</a:t>
            </a: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384175"/>
            <a:ext cx="7239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s-ES_tradnl" sz="3600" dirty="0" smtClean="0">
                <a:cs typeface="Arial" panose="020B0604020202020204" pitchFamily="34" charset="0"/>
              </a:rPr>
              <a:t>¿</a:t>
            </a:r>
            <a:r>
              <a:rPr lang="en-US" altLang="es-ES_tradnl" sz="3600" dirty="0" err="1" smtClean="0">
                <a:cs typeface="Arial" panose="020B0604020202020204" pitchFamily="34" charset="0"/>
              </a:rPr>
              <a:t>Qué</a:t>
            </a:r>
            <a:r>
              <a:rPr lang="en-US" altLang="es-ES_tradnl" sz="3600" dirty="0" smtClean="0">
                <a:cs typeface="Arial" panose="020B0604020202020204" pitchFamily="34" charset="0"/>
              </a:rPr>
              <a:t> </a:t>
            </a:r>
            <a:r>
              <a:rPr lang="en-US" altLang="es-ES_tradnl" sz="3600" dirty="0" err="1" smtClean="0">
                <a:cs typeface="Arial" panose="020B0604020202020204" pitchFamily="34" charset="0"/>
              </a:rPr>
              <a:t>es</a:t>
            </a:r>
            <a:r>
              <a:rPr lang="en-US" altLang="es-ES_tradnl" sz="3600" dirty="0" smtClean="0">
                <a:cs typeface="Arial" panose="020B0604020202020204" pitchFamily="34" charset="0"/>
              </a:rPr>
              <a:t> el </a:t>
            </a:r>
            <a:r>
              <a:rPr lang="en-US" altLang="es-ES_tradnl" sz="3600" dirty="0" err="1" smtClean="0">
                <a:cs typeface="Arial" panose="020B0604020202020204" pitchFamily="34" charset="0"/>
              </a:rPr>
              <a:t>autoestudio</a:t>
            </a:r>
            <a:r>
              <a:rPr lang="en-US" altLang="es-ES_tradnl" sz="3600" dirty="0" smtClean="0">
                <a:cs typeface="Arial" panose="020B0604020202020204" pitchFamily="34" charset="0"/>
              </a:rPr>
              <a:t>?</a:t>
            </a:r>
          </a:p>
        </p:txBody>
      </p:sp>
      <p:sp>
        <p:nvSpPr>
          <p:cNvPr id="124973" name="Rectangle 45"/>
          <p:cNvSpPr>
            <a:spLocks noGrp="1" noChangeArrowheads="1"/>
          </p:cNvSpPr>
          <p:nvPr>
            <p:ph idx="1"/>
          </p:nvPr>
        </p:nvSpPr>
        <p:spPr>
          <a:xfrm>
            <a:off x="990600" y="3048000"/>
            <a:ext cx="6934200" cy="3505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s-PR" altLang="es-ES_tradnl" sz="2800" dirty="0" smtClean="0"/>
              <a:t>	</a:t>
            </a:r>
          </a:p>
          <a:p>
            <a:pPr lvl="2" eaLnBrk="1" hangingPunct="1">
              <a:lnSpc>
                <a:spcPct val="70000"/>
              </a:lnSpc>
              <a:defRPr/>
            </a:pPr>
            <a:r>
              <a:rPr lang="es-PR" altLang="es-ES_tradnl" sz="2200" dirty="0" smtClean="0"/>
              <a:t>cumplimiento de la misión y metas institucionales y los estándares de acreditación</a:t>
            </a:r>
          </a:p>
          <a:p>
            <a:pPr lvl="2" eaLnBrk="1" hangingPunct="1">
              <a:lnSpc>
                <a:spcPct val="70000"/>
              </a:lnSpc>
              <a:buFontTx/>
              <a:buNone/>
              <a:defRPr/>
            </a:pPr>
            <a:endParaRPr lang="es-PR" altLang="es-ES_tradnl" sz="2200" dirty="0" smtClean="0"/>
          </a:p>
          <a:p>
            <a:pPr lvl="2" eaLnBrk="1" hangingPunct="1">
              <a:lnSpc>
                <a:spcPct val="70000"/>
              </a:lnSpc>
              <a:defRPr/>
            </a:pPr>
            <a:r>
              <a:rPr lang="es-PR" altLang="es-ES_tradnl" sz="2200" dirty="0" smtClean="0"/>
              <a:t>participación de los diferentes componentes de la comunidad universitaria</a:t>
            </a:r>
          </a:p>
          <a:p>
            <a:pPr lvl="2" eaLnBrk="1" hangingPunct="1">
              <a:lnSpc>
                <a:spcPct val="70000"/>
              </a:lnSpc>
              <a:buFontTx/>
              <a:buNone/>
              <a:defRPr/>
            </a:pPr>
            <a:endParaRPr lang="es-ES" altLang="es-ES_tradnl" sz="2200" dirty="0" smtClean="0"/>
          </a:p>
          <a:p>
            <a:pPr lvl="2" eaLnBrk="1" hangingPunct="1">
              <a:lnSpc>
                <a:spcPct val="70000"/>
              </a:lnSpc>
              <a:defRPr/>
            </a:pPr>
            <a:r>
              <a:rPr lang="es-ES" altLang="es-ES_tradnl" sz="2200" dirty="0" smtClean="0"/>
              <a:t>oportunidad de crecimiento y desarrollo</a:t>
            </a:r>
            <a:endParaRPr lang="es-PR" altLang="es-ES_tradnl" sz="2200" dirty="0" smtClean="0"/>
          </a:p>
          <a:p>
            <a:pPr lvl="2" eaLnBrk="1" hangingPunct="1">
              <a:lnSpc>
                <a:spcPct val="70000"/>
              </a:lnSpc>
              <a:defRPr/>
            </a:pPr>
            <a:endParaRPr lang="es-PR" altLang="es-ES_tradnl" sz="2200" dirty="0" smtClean="0"/>
          </a:p>
          <a:p>
            <a:pPr lvl="2" eaLnBrk="1" hangingPunct="1">
              <a:lnSpc>
                <a:spcPct val="70000"/>
              </a:lnSpc>
              <a:defRPr/>
            </a:pPr>
            <a:r>
              <a:rPr lang="es-PR" altLang="es-ES_tradnl" sz="2200" dirty="0" smtClean="0"/>
              <a:t>fundamentado en el avalúo de resultados y en la presentación de evidencias</a:t>
            </a:r>
          </a:p>
        </p:txBody>
      </p:sp>
      <p:sp>
        <p:nvSpPr>
          <p:cNvPr id="124976" name="Text Box 48"/>
          <p:cNvSpPr txBox="1">
            <a:spLocks noChangeArrowheads="1"/>
          </p:cNvSpPr>
          <p:nvPr/>
        </p:nvSpPr>
        <p:spPr bwMode="auto">
          <a:xfrm>
            <a:off x="1371600" y="1860550"/>
            <a:ext cx="6858000" cy="117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Es un proceso interno de reflexión y auto evaluación sobre las fortalezas y retos que tenemos como institución</a:t>
            </a:r>
            <a:r>
              <a:rPr lang="es-PR" altLang="es-ES_tradnl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8197" name="Line 49"/>
          <p:cNvSpPr>
            <a:spLocks noChangeShapeType="1"/>
          </p:cNvSpPr>
          <p:nvPr/>
        </p:nvSpPr>
        <p:spPr bwMode="auto">
          <a:xfrm>
            <a:off x="1295400" y="15240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altLang="es-ES_tradnl" sz="4000" dirty="0" smtClean="0">
                <a:cs typeface="Arial" panose="020B0604020202020204" pitchFamily="34" charset="0"/>
              </a:rPr>
              <a:t>Importancia del autoestudio</a:t>
            </a:r>
            <a:endParaRPr lang="es-PR" altLang="es-ES_tradnl" sz="4000" dirty="0" smtClean="0">
              <a:cs typeface="Arial" panose="020B0604020202020204" pitchFamily="34" charset="0"/>
            </a:endParaRPr>
          </a:p>
        </p:txBody>
      </p:sp>
      <p:sp>
        <p:nvSpPr>
          <p:cNvPr id="141315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752600"/>
            <a:ext cx="7315200" cy="452596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100" dirty="0" smtClean="0"/>
              <a:t>Reflexionar sobre la dirección futura de la institución.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100" dirty="0" smtClean="0"/>
              <a:t>Mejorar el sentido de comunidad dentro de la Universidad.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100" dirty="0" smtClean="0"/>
              <a:t>Oportunidad de reconocimiento de la comunidad académica.</a:t>
            </a:r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PR" altLang="es-ES_tradnl" sz="2100" dirty="0" smtClean="0"/>
              <a:t>Mejorar los programas y servicios de la institución. 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altLang="es-ES_tradnl" sz="2100" dirty="0" smtClean="0"/>
              <a:t>Mejorar la calidad de la planificación académica e institucional. </a:t>
            </a:r>
            <a:endParaRPr lang="es-PR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s-ES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altLang="es-ES_tradnl" sz="2100" dirty="0" smtClean="0"/>
              <a:t>Oportunidad de implementar el proceso de avalúo institucional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s-ES" altLang="es-ES_tradnl" sz="2100" dirty="0" smtClean="0"/>
              <a:t>Lograr la re-acreditación.</a:t>
            </a:r>
            <a:endParaRPr lang="es-PR" altLang="es-ES_tradnl" sz="2100" dirty="0" smtClean="0"/>
          </a:p>
          <a:p>
            <a:pPr eaLnBrk="1" hangingPunct="1">
              <a:lnSpc>
                <a:spcPct val="80000"/>
              </a:lnSpc>
              <a:defRPr/>
            </a:pPr>
            <a:endParaRPr lang="es-PR" altLang="es-ES_tradnl" sz="2000" dirty="0" smtClean="0"/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219200" y="12192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609600"/>
            <a:ext cx="72390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s-PR" altLang="es-ES_tradnl" sz="4000" dirty="0" smtClean="0"/>
              <a:t>Modelo del autoestudio</a:t>
            </a:r>
            <a:endParaRPr lang="es-PR" altLang="es-ES_tradnl" sz="4000" b="1" dirty="0" smtClean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2362200"/>
            <a:ext cx="6705600" cy="29718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PR" altLang="es-ES_tradnl" sz="2800" b="1" dirty="0" smtClean="0"/>
              <a:t>“ </a:t>
            </a:r>
            <a:r>
              <a:rPr lang="es-PR" altLang="es-ES_tradnl" sz="2800" dirty="0" err="1" smtClean="0"/>
              <a:t>Comprehensive</a:t>
            </a:r>
            <a:r>
              <a:rPr lang="es-PR" altLang="es-ES_tradnl" sz="2800" dirty="0" smtClean="0"/>
              <a:t> </a:t>
            </a:r>
            <a:r>
              <a:rPr lang="es-PR" altLang="es-ES_tradnl" sz="2800" dirty="0" err="1" smtClean="0"/>
              <a:t>Model</a:t>
            </a:r>
            <a:r>
              <a:rPr lang="es-PR" altLang="es-ES_tradnl" sz="2800" dirty="0" smtClean="0"/>
              <a:t>”:</a:t>
            </a:r>
          </a:p>
          <a:p>
            <a:pPr marL="914400" indent="-914400" eaLnBrk="1" hangingPunct="1">
              <a:buFont typeface="Wingdings" pitchFamily="2" charset="2"/>
              <a:buNone/>
              <a:defRPr/>
            </a:pPr>
            <a:r>
              <a:rPr lang="es-PR" altLang="es-ES_tradnl" sz="2800" dirty="0" smtClean="0">
                <a:solidFill>
                  <a:srgbClr val="2DA806"/>
                </a:solidFill>
              </a:rPr>
              <a:t>	</a:t>
            </a:r>
            <a:r>
              <a:rPr lang="es-PR" altLang="es-ES_tradnl" sz="2600" dirty="0" smtClean="0"/>
              <a:t>Le permite a la universidad evaluar cada aspecto de sus programas y servicios, estructuras de gobierno y de apoyo, recursos y resultados educativos en relación con su misión institucional y metas.</a:t>
            </a:r>
            <a:endParaRPr lang="es-PR" altLang="es-ES_tradnl" sz="2600" dirty="0" smtClean="0">
              <a:solidFill>
                <a:srgbClr val="2DA806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PR" altLang="es-ES_tradnl" sz="280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1219200" y="16764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228600"/>
            <a:ext cx="7239000" cy="1139825"/>
          </a:xfrm>
        </p:spPr>
        <p:txBody>
          <a:bodyPr/>
          <a:lstStyle/>
          <a:p>
            <a:pPr algn="ctr" eaLnBrk="1" hangingPunct="1">
              <a:defRPr/>
            </a:pPr>
            <a:r>
              <a:rPr lang="es-PR" altLang="es-ES_tradnl" dirty="0" smtClean="0"/>
              <a:t>Proceso del autoestudio</a:t>
            </a:r>
          </a:p>
        </p:txBody>
      </p:sp>
      <p:sp>
        <p:nvSpPr>
          <p:cNvPr id="133130" name="AutoShape 10"/>
          <p:cNvSpPr>
            <a:spLocks noChangeArrowheads="1"/>
          </p:cNvSpPr>
          <p:nvPr/>
        </p:nvSpPr>
        <p:spPr bwMode="auto">
          <a:xfrm>
            <a:off x="6934200" y="19050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131" name="Rectangle 11"/>
          <p:cNvSpPr>
            <a:spLocks noChangeArrowheads="1"/>
          </p:cNvSpPr>
          <p:nvPr/>
        </p:nvSpPr>
        <p:spPr bwMode="auto">
          <a:xfrm>
            <a:off x="5105400" y="1524000"/>
            <a:ext cx="1676400" cy="1219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>
                <a:solidFill>
                  <a:srgbClr val="000000"/>
                </a:solidFill>
              </a:rPr>
              <a:t>Preguntas </a:t>
            </a:r>
            <a:r>
              <a:rPr lang="es-PR" altLang="es-ES_tradnl" sz="1600" dirty="0" err="1">
                <a:solidFill>
                  <a:srgbClr val="000000"/>
                </a:solidFill>
              </a:rPr>
              <a:t>gu</a:t>
            </a:r>
            <a:r>
              <a:rPr lang="en-US" altLang="es-ES_tradnl" sz="1600" dirty="0">
                <a:solidFill>
                  <a:srgbClr val="000000"/>
                </a:solidFill>
                <a:cs typeface="Arial" charset="0"/>
              </a:rPr>
              <a:t>í</a:t>
            </a:r>
            <a:r>
              <a:rPr lang="es-PR" altLang="es-ES_tradnl" sz="1600" dirty="0">
                <a:solidFill>
                  <a:srgbClr val="000000"/>
                </a:solidFill>
              </a:rPr>
              <a:t>as </a:t>
            </a:r>
            <a:r>
              <a:rPr lang="es-PR" altLang="es-ES_tradnl" sz="1600" dirty="0" smtClean="0">
                <a:solidFill>
                  <a:srgbClr val="000000"/>
                </a:solidFill>
              </a:rPr>
              <a:t>por </a:t>
            </a:r>
            <a:r>
              <a:rPr lang="es-PR" altLang="es-ES_tradnl" sz="1600" dirty="0">
                <a:solidFill>
                  <a:srgbClr val="000000"/>
                </a:solidFill>
              </a:rPr>
              <a:t>Grupos de Estudio</a:t>
            </a:r>
          </a:p>
        </p:txBody>
      </p:sp>
      <p:sp>
        <p:nvSpPr>
          <p:cNvPr id="133133" name="Rectangle 13"/>
          <p:cNvSpPr>
            <a:spLocks noChangeArrowheads="1"/>
          </p:cNvSpPr>
          <p:nvPr/>
        </p:nvSpPr>
        <p:spPr bwMode="auto">
          <a:xfrm>
            <a:off x="5562600" y="3048000"/>
            <a:ext cx="2286000" cy="1295400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>
                <a:solidFill>
                  <a:srgbClr val="000000"/>
                </a:solidFill>
              </a:rPr>
              <a:t>Grupos de Estudio </a:t>
            </a:r>
            <a:r>
              <a:rPr lang="es-PR" altLang="es-ES_tradnl" sz="1600" dirty="0" err="1">
                <a:solidFill>
                  <a:srgbClr val="000000"/>
                </a:solidFill>
              </a:rPr>
              <a:t>eval</a:t>
            </a:r>
            <a:r>
              <a:rPr lang="en-US" altLang="es-ES_tradnl" sz="1600" dirty="0">
                <a:solidFill>
                  <a:srgbClr val="000000"/>
                </a:solidFill>
                <a:cs typeface="Arial" charset="0"/>
              </a:rPr>
              <a:t>ú</a:t>
            </a:r>
            <a:r>
              <a:rPr lang="es-PR" altLang="es-ES_tradnl" sz="1600" dirty="0" err="1">
                <a:solidFill>
                  <a:srgbClr val="000000"/>
                </a:solidFill>
              </a:rPr>
              <a:t>an</a:t>
            </a:r>
            <a:r>
              <a:rPr lang="es-PR" altLang="es-ES_tradnl" sz="1600" dirty="0">
                <a:solidFill>
                  <a:srgbClr val="000000"/>
                </a:solidFill>
              </a:rPr>
              <a:t> los programas y servicios; evidencias e </a:t>
            </a:r>
            <a:r>
              <a:rPr lang="es-PR" altLang="es-ES_tradnl" sz="1600" dirty="0" smtClean="0">
                <a:solidFill>
                  <a:srgbClr val="000000"/>
                </a:solidFill>
              </a:rPr>
              <a:t>informes.</a:t>
            </a:r>
            <a:endParaRPr lang="es-PR" altLang="es-ES_tradnl" sz="1600" dirty="0">
              <a:solidFill>
                <a:srgbClr val="000000"/>
              </a:solidFill>
            </a:endParaRPr>
          </a:p>
        </p:txBody>
      </p:sp>
      <p:sp>
        <p:nvSpPr>
          <p:cNvPr id="133141" name="Rectangle 21"/>
          <p:cNvSpPr>
            <a:spLocks noChangeArrowheads="1"/>
          </p:cNvSpPr>
          <p:nvPr/>
        </p:nvSpPr>
        <p:spPr bwMode="auto">
          <a:xfrm>
            <a:off x="2971800" y="3124200"/>
            <a:ext cx="1447800" cy="1143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>
                <a:solidFill>
                  <a:srgbClr val="000000"/>
                </a:solidFill>
              </a:rPr>
              <a:t>Informes preliminares</a:t>
            </a:r>
          </a:p>
        </p:txBody>
      </p:sp>
      <p:sp>
        <p:nvSpPr>
          <p:cNvPr id="133144" name="Rectangle 24"/>
          <p:cNvSpPr>
            <a:spLocks noChangeArrowheads="1"/>
          </p:cNvSpPr>
          <p:nvPr/>
        </p:nvSpPr>
        <p:spPr bwMode="auto">
          <a:xfrm>
            <a:off x="2590800" y="4953000"/>
            <a:ext cx="1676400" cy="1600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>
                <a:solidFill>
                  <a:srgbClr val="000000"/>
                </a:solidFill>
              </a:rPr>
              <a:t>Borrador del informe final del </a:t>
            </a:r>
            <a:r>
              <a:rPr lang="es-PR" altLang="es-ES_tradnl" sz="1600" dirty="0" smtClean="0">
                <a:solidFill>
                  <a:srgbClr val="000000"/>
                </a:solidFill>
              </a:rPr>
              <a:t>autoestudio. Divulgación a comunidad universitaria.</a:t>
            </a:r>
            <a:endParaRPr lang="es-PR" altLang="es-ES_tradnl" sz="1600" dirty="0">
              <a:solidFill>
                <a:srgbClr val="000000"/>
              </a:solidFill>
            </a:endParaRPr>
          </a:p>
        </p:txBody>
      </p:sp>
      <p:sp>
        <p:nvSpPr>
          <p:cNvPr id="133145" name="Rectangle 25"/>
          <p:cNvSpPr>
            <a:spLocks noChangeArrowheads="1"/>
          </p:cNvSpPr>
          <p:nvPr/>
        </p:nvSpPr>
        <p:spPr bwMode="auto">
          <a:xfrm>
            <a:off x="4953000" y="4953000"/>
            <a:ext cx="1828800" cy="1600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 smtClean="0">
                <a:solidFill>
                  <a:srgbClr val="000000"/>
                </a:solidFill>
              </a:rPr>
              <a:t>Informe final del </a:t>
            </a:r>
          </a:p>
          <a:p>
            <a:pPr algn="ctr"/>
            <a:r>
              <a:rPr lang="es-PR" altLang="es-ES_tradnl" sz="1600" dirty="0" smtClean="0">
                <a:solidFill>
                  <a:srgbClr val="000000"/>
                </a:solidFill>
              </a:rPr>
              <a:t>autoestudio. Divulgación a </a:t>
            </a:r>
            <a:r>
              <a:rPr lang="es-PR" altLang="es-ES_tradnl" sz="1600" smtClean="0">
                <a:solidFill>
                  <a:srgbClr val="000000"/>
                </a:solidFill>
              </a:rPr>
              <a:t>comunidad universitaria.</a:t>
            </a:r>
            <a:endParaRPr lang="es-PR" altLang="es-ES_tradnl" sz="1600" dirty="0">
              <a:solidFill>
                <a:srgbClr val="000000"/>
              </a:solidFill>
            </a:endParaRPr>
          </a:p>
        </p:txBody>
      </p:sp>
      <p:sp>
        <p:nvSpPr>
          <p:cNvPr id="133146" name="Rectangle 26"/>
          <p:cNvSpPr>
            <a:spLocks noChangeArrowheads="1"/>
          </p:cNvSpPr>
          <p:nvPr/>
        </p:nvSpPr>
        <p:spPr bwMode="auto">
          <a:xfrm>
            <a:off x="7391400" y="4953000"/>
            <a:ext cx="1676400" cy="1600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>
                <a:solidFill>
                  <a:srgbClr val="000000"/>
                </a:solidFill>
              </a:rPr>
              <a:t>Informe final del </a:t>
            </a:r>
          </a:p>
          <a:p>
            <a:pPr algn="ctr"/>
            <a:r>
              <a:rPr lang="es-PR" altLang="es-ES_tradnl" sz="1600" dirty="0" smtClean="0">
                <a:solidFill>
                  <a:srgbClr val="000000"/>
                </a:solidFill>
              </a:rPr>
              <a:t>autoestudio. Visita del Comité Evaluador MSCHE.</a:t>
            </a:r>
            <a:endParaRPr lang="es-PR" altLang="es-ES_tradnl" sz="1600" dirty="0">
              <a:solidFill>
                <a:srgbClr val="000000"/>
              </a:solidFill>
            </a:endParaRPr>
          </a:p>
        </p:txBody>
      </p:sp>
      <p:sp>
        <p:nvSpPr>
          <p:cNvPr id="133147" name="Rectangle 27"/>
          <p:cNvSpPr>
            <a:spLocks noChangeArrowheads="1"/>
          </p:cNvSpPr>
          <p:nvPr/>
        </p:nvSpPr>
        <p:spPr bwMode="auto">
          <a:xfrm>
            <a:off x="2971800" y="1524000"/>
            <a:ext cx="1447800" cy="1143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 err="1">
                <a:solidFill>
                  <a:srgbClr val="000000"/>
                </a:solidFill>
              </a:rPr>
              <a:t>Dise</a:t>
            </a:r>
            <a:r>
              <a:rPr lang="en-US" altLang="es-ES_tradnl" sz="1600" dirty="0">
                <a:solidFill>
                  <a:srgbClr val="000000"/>
                </a:solidFill>
                <a:cs typeface="Arial" charset="0"/>
              </a:rPr>
              <a:t>ñ</a:t>
            </a:r>
            <a:r>
              <a:rPr lang="es-PR" altLang="es-ES_tradnl" sz="1600" dirty="0">
                <a:solidFill>
                  <a:srgbClr val="000000"/>
                </a:solidFill>
              </a:rPr>
              <a:t>o </a:t>
            </a:r>
            <a:r>
              <a:rPr lang="es-PR" altLang="es-ES_tradnl" sz="1600" dirty="0" smtClean="0">
                <a:solidFill>
                  <a:srgbClr val="000000"/>
                </a:solidFill>
              </a:rPr>
              <a:t>preliminar del autoestudio</a:t>
            </a:r>
            <a:endParaRPr lang="es-PR" altLang="es-ES_tradnl" sz="1600" dirty="0">
              <a:solidFill>
                <a:srgbClr val="000000"/>
              </a:solidFill>
            </a:endParaRPr>
          </a:p>
        </p:txBody>
      </p:sp>
      <p:sp>
        <p:nvSpPr>
          <p:cNvPr id="133150" name="Rectangle 30"/>
          <p:cNvSpPr>
            <a:spLocks noChangeArrowheads="1"/>
          </p:cNvSpPr>
          <p:nvPr/>
        </p:nvSpPr>
        <p:spPr bwMode="auto">
          <a:xfrm>
            <a:off x="152400" y="1143000"/>
            <a:ext cx="914400" cy="2209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altLang="es-ES_tradnl" dirty="0">
                <a:solidFill>
                  <a:srgbClr val="000000"/>
                </a:solidFill>
              </a:rPr>
              <a:t>Comité </a:t>
            </a:r>
          </a:p>
          <a:p>
            <a:pPr algn="ctr"/>
            <a:r>
              <a:rPr lang="es-PR" altLang="es-ES_tradnl" dirty="0">
                <a:solidFill>
                  <a:srgbClr val="000000"/>
                </a:solidFill>
              </a:rPr>
              <a:t>Tim</a:t>
            </a:r>
            <a:r>
              <a:rPr lang="en-US" altLang="es-ES_tradnl" dirty="0">
                <a:solidFill>
                  <a:srgbClr val="000000"/>
                </a:solidFill>
                <a:cs typeface="Arial" charset="0"/>
              </a:rPr>
              <a:t>ó</a:t>
            </a:r>
            <a:r>
              <a:rPr lang="es-PR" altLang="es-ES_tradnl" dirty="0">
                <a:solidFill>
                  <a:srgbClr val="000000"/>
                </a:solidFill>
              </a:rPr>
              <a:t>n</a:t>
            </a:r>
          </a:p>
        </p:txBody>
      </p:sp>
      <p:sp>
        <p:nvSpPr>
          <p:cNvPr id="133154" name="AutoShape 34"/>
          <p:cNvSpPr>
            <a:spLocks noChangeArrowheads="1"/>
          </p:cNvSpPr>
          <p:nvPr/>
        </p:nvSpPr>
        <p:spPr bwMode="auto">
          <a:xfrm>
            <a:off x="4343400" y="52578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155" name="AutoShape 35"/>
          <p:cNvSpPr>
            <a:spLocks noChangeArrowheads="1"/>
          </p:cNvSpPr>
          <p:nvPr/>
        </p:nvSpPr>
        <p:spPr bwMode="auto">
          <a:xfrm>
            <a:off x="6858000" y="52578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156" name="AutoShape 36"/>
          <p:cNvSpPr>
            <a:spLocks noChangeArrowheads="1"/>
          </p:cNvSpPr>
          <p:nvPr/>
        </p:nvSpPr>
        <p:spPr bwMode="auto">
          <a:xfrm>
            <a:off x="4495800" y="19812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158" name="AutoShape 38"/>
          <p:cNvSpPr>
            <a:spLocks noChangeArrowheads="1"/>
          </p:cNvSpPr>
          <p:nvPr/>
        </p:nvSpPr>
        <p:spPr bwMode="auto">
          <a:xfrm rot="10800000">
            <a:off x="4876801" y="32766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160" name="Rectangle 40"/>
          <p:cNvSpPr>
            <a:spLocks noChangeArrowheads="1"/>
          </p:cNvSpPr>
          <p:nvPr/>
        </p:nvSpPr>
        <p:spPr bwMode="auto">
          <a:xfrm>
            <a:off x="1219200" y="1143000"/>
            <a:ext cx="990600" cy="22098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PR" altLang="es-ES_tradnl" dirty="0" smtClean="0">
                <a:solidFill>
                  <a:srgbClr val="000000"/>
                </a:solidFill>
              </a:rPr>
              <a:t>Grupos</a:t>
            </a:r>
          </a:p>
          <a:p>
            <a:pPr algn="ctr"/>
            <a:r>
              <a:rPr lang="es-PR" altLang="es-ES_tradnl" dirty="0" smtClean="0">
                <a:solidFill>
                  <a:srgbClr val="000000"/>
                </a:solidFill>
              </a:rPr>
              <a:t>de</a:t>
            </a:r>
          </a:p>
          <a:p>
            <a:pPr algn="ctr"/>
            <a:r>
              <a:rPr lang="es-PR" altLang="es-ES_tradnl" dirty="0" smtClean="0">
                <a:solidFill>
                  <a:srgbClr val="000000"/>
                </a:solidFill>
              </a:rPr>
              <a:t>Estudio</a:t>
            </a:r>
            <a:endParaRPr lang="es-PR" altLang="es-ES_tradnl" dirty="0">
              <a:solidFill>
                <a:srgbClr val="000000"/>
              </a:solidFill>
            </a:endParaRPr>
          </a:p>
        </p:txBody>
      </p:sp>
      <p:sp>
        <p:nvSpPr>
          <p:cNvPr id="133161" name="AutoShape 41"/>
          <p:cNvSpPr>
            <a:spLocks noChangeArrowheads="1"/>
          </p:cNvSpPr>
          <p:nvPr/>
        </p:nvSpPr>
        <p:spPr bwMode="auto">
          <a:xfrm>
            <a:off x="2362200" y="19050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163" name="AutoShape 43"/>
          <p:cNvSpPr>
            <a:spLocks noChangeArrowheads="1"/>
          </p:cNvSpPr>
          <p:nvPr/>
        </p:nvSpPr>
        <p:spPr bwMode="auto">
          <a:xfrm rot="5400000">
            <a:off x="2933700" y="43815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26" name="Rectangle 27"/>
          <p:cNvSpPr>
            <a:spLocks noChangeArrowheads="1"/>
          </p:cNvSpPr>
          <p:nvPr/>
        </p:nvSpPr>
        <p:spPr bwMode="auto">
          <a:xfrm>
            <a:off x="7543800" y="1524000"/>
            <a:ext cx="1447800" cy="11430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PR" altLang="es-ES_tradnl" sz="1600" dirty="0" smtClean="0">
                <a:solidFill>
                  <a:srgbClr val="000000"/>
                </a:solidFill>
              </a:rPr>
              <a:t>Aprobación de </a:t>
            </a:r>
            <a:r>
              <a:rPr lang="es-PR" altLang="es-ES_tradnl" sz="1600" dirty="0" err="1" smtClean="0">
                <a:solidFill>
                  <a:srgbClr val="000000"/>
                </a:solidFill>
              </a:rPr>
              <a:t>dise</a:t>
            </a:r>
            <a:r>
              <a:rPr lang="en-US" altLang="es-ES_tradnl" sz="1600" dirty="0">
                <a:solidFill>
                  <a:srgbClr val="000000"/>
                </a:solidFill>
                <a:cs typeface="Arial" charset="0"/>
              </a:rPr>
              <a:t>ñ</a:t>
            </a:r>
            <a:r>
              <a:rPr lang="es-PR" altLang="es-ES_tradnl" sz="1600" dirty="0">
                <a:solidFill>
                  <a:srgbClr val="000000"/>
                </a:solidFill>
              </a:rPr>
              <a:t>o </a:t>
            </a:r>
            <a:r>
              <a:rPr lang="es-PR" altLang="es-ES_tradnl" sz="1600" dirty="0" smtClean="0">
                <a:solidFill>
                  <a:srgbClr val="000000"/>
                </a:solidFill>
              </a:rPr>
              <a:t>final del autoestudio</a:t>
            </a:r>
            <a:endParaRPr lang="es-PR" altLang="es-ES_tradnl" sz="1600" dirty="0">
              <a:solidFill>
                <a:srgbClr val="000000"/>
              </a:solidFill>
            </a:endParaRPr>
          </a:p>
        </p:txBody>
      </p:sp>
      <p:sp>
        <p:nvSpPr>
          <p:cNvPr id="30" name="Bent-Up Arrow 29"/>
          <p:cNvSpPr/>
          <p:nvPr/>
        </p:nvSpPr>
        <p:spPr>
          <a:xfrm rot="16200000" flipH="1">
            <a:off x="7772400" y="3048000"/>
            <a:ext cx="990600" cy="533400"/>
          </a:xfrm>
          <a:prstGeom prst="bentUpArrow">
            <a:avLst>
              <a:gd name="adj1" fmla="val 44089"/>
              <a:gd name="adj2" fmla="val 50000"/>
              <a:gd name="adj3" fmla="val 30812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92808" y="274638"/>
            <a:ext cx="749808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s-ES_tradnl" sz="4000" dirty="0" smtClean="0"/>
              <a:t>El </a:t>
            </a:r>
            <a:r>
              <a:rPr lang="en-US" altLang="es-ES_tradnl" sz="4000" dirty="0" err="1" smtClean="0"/>
              <a:t>autoestudio</a:t>
            </a:r>
            <a:r>
              <a:rPr lang="en-US" altLang="es-ES_tradnl" sz="4000" dirty="0" smtClean="0"/>
              <a:t> y la </a:t>
            </a:r>
            <a:r>
              <a:rPr lang="en-US" altLang="es-ES_tradnl" sz="4000" dirty="0" err="1" smtClean="0"/>
              <a:t>visita</a:t>
            </a:r>
            <a:endParaRPr lang="en-US" altLang="es-ES_tradnl" sz="4000" dirty="0" smtClean="0"/>
          </a:p>
        </p:txBody>
      </p:sp>
      <p:sp>
        <p:nvSpPr>
          <p:cNvPr id="105486" name="Rectangle 14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991600" cy="762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s-ES_tradnl" sz="2800" dirty="0" err="1" smtClean="0"/>
              <a:t>Dise</a:t>
            </a:r>
            <a:r>
              <a:rPr lang="en-US" altLang="es-ES_tradnl" sz="2800" dirty="0" err="1" smtClean="0">
                <a:cs typeface="Arial" panose="020B0604020202020204" pitchFamily="34" charset="0"/>
              </a:rPr>
              <a:t>ñ</a:t>
            </a:r>
            <a:r>
              <a:rPr lang="en-US" altLang="es-ES_tradnl" sz="2800" dirty="0" err="1" smtClean="0"/>
              <a:t>o</a:t>
            </a:r>
            <a:r>
              <a:rPr lang="en-US" altLang="es-ES_tradnl" sz="2800" dirty="0" smtClean="0"/>
              <a:t> del auto-</a:t>
            </a:r>
            <a:r>
              <a:rPr lang="en-US" altLang="es-ES_tradnl" sz="2800" dirty="0" err="1" smtClean="0"/>
              <a:t>estudio</a:t>
            </a:r>
            <a:endParaRPr lang="en-US" altLang="es-ES_tradnl" sz="2800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altLang="es-ES_tradnl" sz="1600" dirty="0" smtClean="0">
                <a:effectLst/>
              </a:rPr>
              <a:t>(</a:t>
            </a:r>
            <a:r>
              <a:rPr lang="en-US" altLang="es-ES_tradnl" sz="1600" dirty="0" err="1" smtClean="0">
                <a:effectLst/>
              </a:rPr>
              <a:t>enero</a:t>
            </a:r>
            <a:r>
              <a:rPr lang="en-US" altLang="es-ES_tradnl" sz="1600" dirty="0" smtClean="0">
                <a:effectLst/>
              </a:rPr>
              <a:t> – </a:t>
            </a:r>
            <a:r>
              <a:rPr lang="en-US" altLang="es-ES_tradnl" sz="1600" dirty="0" err="1" smtClean="0">
                <a:effectLst/>
              </a:rPr>
              <a:t>febrero</a:t>
            </a:r>
            <a:r>
              <a:rPr lang="en-US" altLang="es-ES_tradnl" sz="1600" dirty="0" smtClean="0">
                <a:effectLst/>
              </a:rPr>
              <a:t>, 2015)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altLang="es-ES_tradnl" sz="1600" dirty="0" smtClean="0"/>
          </a:p>
        </p:txBody>
      </p:sp>
      <p:sp>
        <p:nvSpPr>
          <p:cNvPr id="13316" name="Text Box 16"/>
          <p:cNvSpPr txBox="1">
            <a:spLocks noChangeArrowheads="1"/>
          </p:cNvSpPr>
          <p:nvPr/>
        </p:nvSpPr>
        <p:spPr bwMode="auto">
          <a:xfrm>
            <a:off x="2819400" y="2895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PR" altLang="es-ES_tradnl"/>
          </a:p>
        </p:txBody>
      </p:sp>
      <p:sp>
        <p:nvSpPr>
          <p:cNvPr id="105489" name="Text Box 17"/>
          <p:cNvSpPr txBox="1">
            <a:spLocks noChangeArrowheads="1"/>
          </p:cNvSpPr>
          <p:nvPr/>
        </p:nvSpPr>
        <p:spPr bwMode="auto">
          <a:xfrm>
            <a:off x="533400" y="2971800"/>
            <a:ext cx="8915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es-ES_tradnl" sz="2400" dirty="0" err="1"/>
              <a:t>Visita</a:t>
            </a:r>
            <a:r>
              <a:rPr lang="en-US" altLang="es-ES_tradnl" sz="2400" dirty="0"/>
              <a:t> del enlace </a:t>
            </a:r>
            <a:r>
              <a:rPr lang="en-US" altLang="es-ES_tradnl" sz="2400" dirty="0" err="1"/>
              <a:t>para</a:t>
            </a:r>
            <a:r>
              <a:rPr lang="en-US" altLang="es-ES_tradnl" sz="2400" dirty="0"/>
              <a:t> </a:t>
            </a:r>
            <a:r>
              <a:rPr lang="en-US" altLang="es-ES_tradnl" sz="2400" dirty="0" err="1"/>
              <a:t>evaluaci</a:t>
            </a:r>
            <a:r>
              <a:rPr lang="en-US" altLang="es-ES_tradnl" sz="2400" dirty="0" err="1">
                <a:cs typeface="Arial" charset="0"/>
              </a:rPr>
              <a:t>ó</a:t>
            </a:r>
            <a:r>
              <a:rPr lang="en-US" altLang="es-ES_tradnl" sz="2400" dirty="0" err="1"/>
              <a:t>n</a:t>
            </a:r>
            <a:r>
              <a:rPr lang="en-US" altLang="es-ES_tradnl" sz="2400" dirty="0"/>
              <a:t> y </a:t>
            </a:r>
            <a:r>
              <a:rPr lang="en-US" altLang="es-ES_tradnl" sz="2400" dirty="0" err="1"/>
              <a:t>aprobaci</a:t>
            </a:r>
            <a:r>
              <a:rPr lang="en-US" altLang="es-ES_tradnl" sz="2400" dirty="0" err="1">
                <a:cs typeface="Arial" charset="0"/>
              </a:rPr>
              <a:t>ó</a:t>
            </a:r>
            <a:r>
              <a:rPr lang="en-US" altLang="es-ES_tradnl" sz="2400" dirty="0" err="1"/>
              <a:t>n</a:t>
            </a:r>
            <a:r>
              <a:rPr lang="en-US" altLang="es-ES_tradnl" sz="2400" dirty="0"/>
              <a:t> del </a:t>
            </a:r>
            <a:r>
              <a:rPr lang="en-US" altLang="es-ES_tradnl" sz="2400" dirty="0" err="1"/>
              <a:t>dise</a:t>
            </a:r>
            <a:r>
              <a:rPr lang="en-US" altLang="es-ES_tradnl" sz="2400" dirty="0" err="1">
                <a:cs typeface="Arial" charset="0"/>
              </a:rPr>
              <a:t>ñ</a:t>
            </a:r>
            <a:r>
              <a:rPr lang="en-US" altLang="es-ES_tradnl" sz="2400" dirty="0" err="1"/>
              <a:t>o</a:t>
            </a:r>
            <a:endParaRPr lang="en-US" altLang="es-ES_tradnl" sz="2400" dirty="0"/>
          </a:p>
          <a:p>
            <a:pPr algn="ctr"/>
            <a:r>
              <a:rPr lang="en-US" altLang="es-ES_tradnl" sz="2000" dirty="0"/>
              <a:t> </a:t>
            </a:r>
            <a:r>
              <a:rPr lang="en-US" altLang="es-ES_tradnl" sz="1600" dirty="0" smtClean="0"/>
              <a:t>(19 de </a:t>
            </a:r>
            <a:r>
              <a:rPr lang="en-US" altLang="es-ES_tradnl" sz="1600" dirty="0" err="1" smtClean="0"/>
              <a:t>marzo</a:t>
            </a:r>
            <a:r>
              <a:rPr lang="en-US" altLang="es-ES_tradnl" sz="1600" dirty="0" smtClean="0"/>
              <a:t> de 2015</a:t>
            </a:r>
            <a:r>
              <a:rPr lang="en-US" altLang="es-ES_tradnl" sz="1600" dirty="0"/>
              <a:t>)</a:t>
            </a:r>
          </a:p>
        </p:txBody>
      </p:sp>
      <p:sp>
        <p:nvSpPr>
          <p:cNvPr id="105490" name="AutoShape 18"/>
          <p:cNvSpPr>
            <a:spLocks noChangeArrowheads="1"/>
          </p:cNvSpPr>
          <p:nvPr/>
        </p:nvSpPr>
        <p:spPr bwMode="auto">
          <a:xfrm rot="5400000">
            <a:off x="4762500" y="23241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05491" name="Text Box 19"/>
          <p:cNvSpPr txBox="1">
            <a:spLocks noChangeArrowheads="1"/>
          </p:cNvSpPr>
          <p:nvPr/>
        </p:nvSpPr>
        <p:spPr bwMode="auto">
          <a:xfrm>
            <a:off x="685800" y="4302125"/>
            <a:ext cx="86868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es-ES_tradnl" sz="2800" dirty="0" err="1" smtClean="0">
                <a:latin typeface="Arial" panose="020B0604020202020204" pitchFamily="34" charset="0"/>
              </a:rPr>
              <a:t>Autoestudio</a:t>
            </a:r>
            <a:endParaRPr lang="en-US" altLang="es-ES_tradnl" sz="2800" dirty="0"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en-US" altLang="es-ES_tradnl" sz="1600" dirty="0" smtClean="0">
                <a:latin typeface="Arial" panose="020B0604020202020204" pitchFamily="34" charset="0"/>
              </a:rPr>
              <a:t>(</a:t>
            </a:r>
            <a:r>
              <a:rPr lang="en-US" altLang="es-ES_tradnl" sz="1600" dirty="0" err="1" smtClean="0">
                <a:latin typeface="Arial" panose="020B0604020202020204" pitchFamily="34" charset="0"/>
              </a:rPr>
              <a:t>marzo</a:t>
            </a:r>
            <a:r>
              <a:rPr lang="en-US" altLang="es-ES_tradnl" sz="1600" dirty="0" smtClean="0">
                <a:latin typeface="Arial" panose="020B0604020202020204" pitchFamily="34" charset="0"/>
              </a:rPr>
              <a:t> 2015 – </a:t>
            </a:r>
            <a:r>
              <a:rPr lang="en-US" altLang="es-ES_tradnl" sz="1600" dirty="0" err="1" smtClean="0">
                <a:latin typeface="Arial" panose="020B0604020202020204" pitchFamily="34" charset="0"/>
              </a:rPr>
              <a:t>enero</a:t>
            </a:r>
            <a:r>
              <a:rPr lang="en-US" altLang="es-ES_tradnl" sz="1600" dirty="0" smtClean="0">
                <a:latin typeface="Arial" panose="020B0604020202020204" pitchFamily="34" charset="0"/>
              </a:rPr>
              <a:t> 2017)</a:t>
            </a:r>
            <a:endParaRPr lang="en-US" altLang="es-ES_tradnl" sz="1600" dirty="0">
              <a:latin typeface="Arial" panose="020B0604020202020204" pitchFamily="34" charset="0"/>
            </a:endParaRPr>
          </a:p>
        </p:txBody>
      </p:sp>
      <p:sp>
        <p:nvSpPr>
          <p:cNvPr id="105492" name="Rectangle 20"/>
          <p:cNvSpPr>
            <a:spLocks noChangeArrowheads="1"/>
          </p:cNvSpPr>
          <p:nvPr/>
        </p:nvSpPr>
        <p:spPr bwMode="auto">
          <a:xfrm>
            <a:off x="609601" y="5638800"/>
            <a:ext cx="8763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es-ES_tradnl" sz="2800" dirty="0" err="1" smtClean="0">
                <a:latin typeface="Arial" panose="020B0604020202020204" pitchFamily="34" charset="0"/>
              </a:rPr>
              <a:t>Visita</a:t>
            </a:r>
            <a:r>
              <a:rPr lang="en-US" altLang="es-ES_tradnl" sz="2800" dirty="0" smtClean="0">
                <a:latin typeface="Arial" panose="020B0604020202020204" pitchFamily="34" charset="0"/>
              </a:rPr>
              <a:t> del </a:t>
            </a:r>
            <a:r>
              <a:rPr lang="en-US" altLang="es-ES_tradnl" sz="2800" dirty="0" err="1" smtClean="0">
                <a:latin typeface="Arial" panose="020B0604020202020204" pitchFamily="34" charset="0"/>
              </a:rPr>
              <a:t>comité</a:t>
            </a:r>
            <a:r>
              <a:rPr lang="en-US" altLang="es-ES_tradnl" sz="2800" dirty="0" smtClean="0">
                <a:latin typeface="Arial" panose="020B0604020202020204" pitchFamily="34" charset="0"/>
              </a:rPr>
              <a:t> </a:t>
            </a:r>
            <a:r>
              <a:rPr lang="en-US" altLang="es-ES_tradnl" sz="2800" dirty="0" err="1" smtClean="0">
                <a:latin typeface="Arial" panose="020B0604020202020204" pitchFamily="34" charset="0"/>
              </a:rPr>
              <a:t>evaluador</a:t>
            </a:r>
            <a:endParaRPr lang="en-US" altLang="es-ES_tradnl" sz="2800" dirty="0">
              <a:latin typeface="Arial" panose="020B0604020202020204" pitchFamily="34" charset="0"/>
            </a:endParaRPr>
          </a:p>
          <a:p>
            <a:pPr algn="ctr">
              <a:defRPr/>
            </a:pPr>
            <a:r>
              <a:rPr lang="en-US" altLang="es-ES_tradnl" sz="1600" dirty="0" smtClean="0">
                <a:latin typeface="Arial" panose="020B0604020202020204" pitchFamily="34" charset="0"/>
              </a:rPr>
              <a:t>(</a:t>
            </a:r>
            <a:r>
              <a:rPr lang="en-US" altLang="es-ES_tradnl" sz="1600" dirty="0" err="1" smtClean="0">
                <a:latin typeface="Arial" panose="020B0604020202020204" pitchFamily="34" charset="0"/>
              </a:rPr>
              <a:t>semestre</a:t>
            </a:r>
            <a:r>
              <a:rPr lang="en-US" altLang="es-ES_tradnl" sz="1600" dirty="0" smtClean="0">
                <a:latin typeface="Arial" panose="020B0604020202020204" pitchFamily="34" charset="0"/>
              </a:rPr>
              <a:t> de </a:t>
            </a:r>
            <a:r>
              <a:rPr lang="en-US" altLang="es-ES_tradnl" sz="1600" dirty="0" err="1" smtClean="0">
                <a:latin typeface="Arial" panose="020B0604020202020204" pitchFamily="34" charset="0"/>
              </a:rPr>
              <a:t>enero</a:t>
            </a:r>
            <a:r>
              <a:rPr lang="en-US" altLang="es-ES_tradnl" sz="1600" dirty="0" smtClean="0">
                <a:latin typeface="Arial" panose="020B0604020202020204" pitchFamily="34" charset="0"/>
              </a:rPr>
              <a:t> a mayo de  2017)</a:t>
            </a:r>
            <a:endParaRPr lang="en-US" altLang="es-ES_tradnl" sz="1600" dirty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05495" name="AutoShape 23"/>
          <p:cNvSpPr>
            <a:spLocks noChangeArrowheads="1"/>
          </p:cNvSpPr>
          <p:nvPr/>
        </p:nvSpPr>
        <p:spPr bwMode="auto">
          <a:xfrm rot="5400000">
            <a:off x="4838700" y="37719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05496" name="AutoShape 24"/>
          <p:cNvSpPr>
            <a:spLocks noChangeArrowheads="1"/>
          </p:cNvSpPr>
          <p:nvPr/>
        </p:nvSpPr>
        <p:spPr bwMode="auto">
          <a:xfrm rot="5400000">
            <a:off x="4838700" y="5143500"/>
            <a:ext cx="457200" cy="5334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/>
            <a:endParaRPr lang="es-ES_tradnl"/>
          </a:p>
        </p:txBody>
      </p:sp>
      <p:sp>
        <p:nvSpPr>
          <p:cNvPr id="13325" name="Line 26"/>
          <p:cNvSpPr>
            <a:spLocks noChangeShapeType="1"/>
          </p:cNvSpPr>
          <p:nvPr/>
        </p:nvSpPr>
        <p:spPr bwMode="auto">
          <a:xfrm>
            <a:off x="1371600" y="1295400"/>
            <a:ext cx="7239000" cy="0"/>
          </a:xfrm>
          <a:prstGeom prst="line">
            <a:avLst/>
          </a:prstGeom>
          <a:noFill/>
          <a:ln w="254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ustom 10">
      <a:dk1>
        <a:srgbClr val="002060"/>
      </a:dk1>
      <a:lt1>
        <a:srgbClr val="FFFFFF"/>
      </a:lt1>
      <a:dk2>
        <a:srgbClr val="00264C"/>
      </a:dk2>
      <a:lt2>
        <a:srgbClr val="8DB3E2"/>
      </a:lt2>
      <a:accent1>
        <a:srgbClr val="003366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5183</TotalTime>
  <Words>607</Words>
  <Application>Microsoft Office PowerPoint</Application>
  <PresentationFormat>On-screen Show (4:3)</PresentationFormat>
  <Paragraphs>123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El proceso de  re-acreditación por Middle States Commission on Higher Education</vt:lpstr>
      <vt:lpstr>¿Qué es la re-acreditación?</vt:lpstr>
      <vt:lpstr>Un poco de historia</vt:lpstr>
      <vt:lpstr>El proceso de re-acreditación asegura que la institución:</vt:lpstr>
      <vt:lpstr>¿Qué es el autoestudio?</vt:lpstr>
      <vt:lpstr>Importancia del autoestudio</vt:lpstr>
      <vt:lpstr>Modelo del autoestudio</vt:lpstr>
      <vt:lpstr>Proceso del autoestudio</vt:lpstr>
      <vt:lpstr>El autoestudio y la visita</vt:lpstr>
      <vt:lpstr>¿Qué es avalúo institucional?</vt:lpstr>
      <vt:lpstr>AVALÚO = evaluación + cambio</vt:lpstr>
      <vt:lpstr>El avalúo periódico de la efectividad institucional debe incluir toda la gama de ofrecimientos, servicios y procesos educativos, entre ellos: </vt:lpstr>
      <vt:lpstr>Los estándares…</vt:lpstr>
      <vt:lpstr>Estándares 1-7: Contexto institucional  </vt:lpstr>
      <vt:lpstr>Estándares 8-14: Efectividad educativa </vt:lpstr>
      <vt:lpstr>Equipos de trabajo</vt:lpstr>
      <vt:lpstr>Slide 17</vt:lpstr>
    </vt:vector>
  </TitlesOfParts>
  <Company>American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Proceso de Reacreditación</dc:title>
  <dc:creator>irivera</dc:creator>
  <cp:lastModifiedBy>jramirez</cp:lastModifiedBy>
  <cp:revision>219</cp:revision>
  <dcterms:created xsi:type="dcterms:W3CDTF">2005-03-21T13:20:01Z</dcterms:created>
  <dcterms:modified xsi:type="dcterms:W3CDTF">2015-03-16T14:57:56Z</dcterms:modified>
</cp:coreProperties>
</file>